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9"/>
  </p:notesMasterIdLst>
  <p:sldIdLst>
    <p:sldId id="256" r:id="rId2"/>
    <p:sldId id="257" r:id="rId3"/>
    <p:sldId id="273" r:id="rId4"/>
    <p:sldId id="277" r:id="rId5"/>
    <p:sldId id="259" r:id="rId6"/>
    <p:sldId id="261" r:id="rId7"/>
    <p:sldId id="279" r:id="rId8"/>
    <p:sldId id="280" r:id="rId9"/>
    <p:sldId id="281" r:id="rId10"/>
    <p:sldId id="262" r:id="rId11"/>
    <p:sldId id="265" r:id="rId12"/>
    <p:sldId id="263" r:id="rId13"/>
    <p:sldId id="282" r:id="rId14"/>
    <p:sldId id="266" r:id="rId15"/>
    <p:sldId id="283" r:id="rId16"/>
    <p:sldId id="276" r:id="rId17"/>
    <p:sldId id="284" r:id="rId18"/>
    <p:sldId id="274" r:id="rId19"/>
    <p:sldId id="268" r:id="rId20"/>
    <p:sldId id="288" r:id="rId21"/>
    <p:sldId id="267" r:id="rId22"/>
    <p:sldId id="285" r:id="rId23"/>
    <p:sldId id="269" r:id="rId24"/>
    <p:sldId id="270" r:id="rId25"/>
    <p:sldId id="286" r:id="rId26"/>
    <p:sldId id="287" r:id="rId27"/>
    <p:sldId id="271"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72" autoAdjust="0"/>
  </p:normalViewPr>
  <p:slideViewPr>
    <p:cSldViewPr snapToGrid="0">
      <p:cViewPr varScale="1">
        <p:scale>
          <a:sx n="62" d="100"/>
          <a:sy n="62" d="100"/>
        </p:scale>
        <p:origin x="145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D1B401-5E0F-4391-B810-E8341DB21115}" type="datetimeFigureOut">
              <a:rPr lang="en-US" smtClean="0"/>
              <a:t>10/2/2020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92C7BA-A1C0-4785-BC87-1432F55BC1C3}" type="slidenum">
              <a:rPr lang="en-US" smtClean="0"/>
              <a:t>‹#›</a:t>
            </a:fld>
            <a:endParaRPr lang="en-US"/>
          </a:p>
        </p:txBody>
      </p:sp>
    </p:spTree>
    <p:extLst>
      <p:ext uri="{BB962C8B-B14F-4D97-AF65-F5344CB8AC3E}">
        <p14:creationId xmlns:p14="http://schemas.microsoft.com/office/powerpoint/2010/main" val="1118687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“Etsy deploys 50 times a day”. “High Performers deploy 30x more” – State of DevOps</a:t>
            </a:r>
          </a:p>
        </p:txBody>
      </p:sp>
      <p:sp>
        <p:nvSpPr>
          <p:cNvPr id="4" name="Slide Number Placeholder 3"/>
          <p:cNvSpPr>
            <a:spLocks noGrp="1"/>
          </p:cNvSpPr>
          <p:nvPr>
            <p:ph type="sldNum" sz="quarter" idx="5"/>
          </p:nvPr>
        </p:nvSpPr>
        <p:spPr/>
        <p:txBody>
          <a:bodyPr/>
          <a:lstStyle/>
          <a:p>
            <a:fld id="{1C92C7BA-A1C0-4785-BC87-1432F55BC1C3}" type="slidenum">
              <a:rPr lang="en-US" smtClean="0"/>
              <a:t>1</a:t>
            </a:fld>
            <a:endParaRPr lang="en-US"/>
          </a:p>
        </p:txBody>
      </p:sp>
    </p:spTree>
    <p:extLst>
      <p:ext uri="{BB962C8B-B14F-4D97-AF65-F5344CB8AC3E}">
        <p14:creationId xmlns:p14="http://schemas.microsoft.com/office/powerpoint/2010/main" val="3769745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perhaps is the BIGGEST ADVANTAGE</a:t>
            </a:r>
          </a:p>
        </p:txBody>
      </p:sp>
      <p:sp>
        <p:nvSpPr>
          <p:cNvPr id="4" name="Slide Number Placeholder 3"/>
          <p:cNvSpPr>
            <a:spLocks noGrp="1"/>
          </p:cNvSpPr>
          <p:nvPr>
            <p:ph type="sldNum" sz="quarter" idx="5"/>
          </p:nvPr>
        </p:nvSpPr>
        <p:spPr/>
        <p:txBody>
          <a:bodyPr/>
          <a:lstStyle/>
          <a:p>
            <a:fld id="{1C92C7BA-A1C0-4785-BC87-1432F55BC1C3}" type="slidenum">
              <a:rPr lang="en-US" smtClean="0"/>
              <a:t>20</a:t>
            </a:fld>
            <a:endParaRPr lang="en-US"/>
          </a:p>
        </p:txBody>
      </p:sp>
    </p:spTree>
    <p:extLst>
      <p:ext uri="{BB962C8B-B14F-4D97-AF65-F5344CB8AC3E}">
        <p14:creationId xmlns:p14="http://schemas.microsoft.com/office/powerpoint/2010/main" val="30857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should talk to ops about this”</a:t>
            </a:r>
          </a:p>
          <a:p>
            <a:endParaRPr lang="en-US" dirty="0"/>
          </a:p>
          <a:p>
            <a:r>
              <a:rPr lang="en-US" dirty="0"/>
              <a:t>Talk about the foreign key incident, perhaps?</a:t>
            </a:r>
          </a:p>
          <a:p>
            <a:endParaRPr lang="en-US" dirty="0"/>
          </a:p>
          <a:p>
            <a:r>
              <a:rPr lang="en-US" i="1" dirty="0"/>
              <a:t>Once you have embraced this…</a:t>
            </a:r>
          </a:p>
        </p:txBody>
      </p:sp>
      <p:sp>
        <p:nvSpPr>
          <p:cNvPr id="4" name="Slide Number Placeholder 3"/>
          <p:cNvSpPr>
            <a:spLocks noGrp="1"/>
          </p:cNvSpPr>
          <p:nvPr>
            <p:ph type="sldNum" sz="quarter" idx="5"/>
          </p:nvPr>
        </p:nvSpPr>
        <p:spPr/>
        <p:txBody>
          <a:bodyPr/>
          <a:lstStyle/>
          <a:p>
            <a:fld id="{1C92C7BA-A1C0-4785-BC87-1432F55BC1C3}" type="slidenum">
              <a:rPr lang="en-US" smtClean="0"/>
              <a:t>21</a:t>
            </a:fld>
            <a:endParaRPr lang="en-US"/>
          </a:p>
        </p:txBody>
      </p:sp>
    </p:spTree>
    <p:extLst>
      <p:ext uri="{BB962C8B-B14F-4D97-AF65-F5344CB8AC3E}">
        <p14:creationId xmlns:p14="http://schemas.microsoft.com/office/powerpoint/2010/main" val="3529655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CI/CD and have more changes works to make your code more modular. </a:t>
            </a:r>
          </a:p>
          <a:p>
            <a:endParaRPr lang="en-US" dirty="0"/>
          </a:p>
          <a:p>
            <a:r>
              <a:rPr lang="en-US" dirty="0"/>
              <a:t>Conway’s law works because although it might seem that this would lead to tight coupling, what ends up happening is that you have independent modules with heavy communication between them. That’s why DevOps works for Microservices.  </a:t>
            </a:r>
          </a:p>
          <a:p>
            <a:endParaRPr lang="en-US" dirty="0"/>
          </a:p>
          <a:p>
            <a:r>
              <a:rPr lang="en-US" dirty="0"/>
              <a:t>Feature flags help you turn off features that might be causing issues in production.</a:t>
            </a:r>
          </a:p>
        </p:txBody>
      </p:sp>
      <p:sp>
        <p:nvSpPr>
          <p:cNvPr id="4" name="Slide Number Placeholder 3"/>
          <p:cNvSpPr>
            <a:spLocks noGrp="1"/>
          </p:cNvSpPr>
          <p:nvPr>
            <p:ph type="sldNum" sz="quarter" idx="5"/>
          </p:nvPr>
        </p:nvSpPr>
        <p:spPr/>
        <p:txBody>
          <a:bodyPr/>
          <a:lstStyle/>
          <a:p>
            <a:fld id="{1C92C7BA-A1C0-4785-BC87-1432F55BC1C3}" type="slidenum">
              <a:rPr lang="en-US" smtClean="0"/>
              <a:t>22</a:t>
            </a:fld>
            <a:endParaRPr lang="en-US"/>
          </a:p>
        </p:txBody>
      </p:sp>
    </p:spTree>
    <p:extLst>
      <p:ext uri="{BB962C8B-B14F-4D97-AF65-F5344CB8AC3E}">
        <p14:creationId xmlns:p14="http://schemas.microsoft.com/office/powerpoint/2010/main" val="5195815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definition of. DevOps. It’s about Faster releases and Collaboration</a:t>
            </a:r>
          </a:p>
          <a:p>
            <a:endParaRPr lang="en-US" dirty="0"/>
          </a:p>
          <a:p>
            <a:r>
              <a:rPr lang="en-US" dirty="0"/>
              <a:t>How you do DevOps depends on you. You can have a DevOps team, or you have </a:t>
            </a:r>
            <a:r>
              <a:rPr lang="en-US" dirty="0" err="1"/>
              <a:t>Dev+Ops</a:t>
            </a:r>
            <a:r>
              <a:rPr lang="en-US" dirty="0"/>
              <a:t> = One team or you have DevOps engineers, it depends.</a:t>
            </a:r>
          </a:p>
        </p:txBody>
      </p:sp>
      <p:sp>
        <p:nvSpPr>
          <p:cNvPr id="4" name="Slide Number Placeholder 3"/>
          <p:cNvSpPr>
            <a:spLocks noGrp="1"/>
          </p:cNvSpPr>
          <p:nvPr>
            <p:ph type="sldNum" sz="quarter" idx="5"/>
          </p:nvPr>
        </p:nvSpPr>
        <p:spPr/>
        <p:txBody>
          <a:bodyPr/>
          <a:lstStyle/>
          <a:p>
            <a:fld id="{1C92C7BA-A1C0-4785-BC87-1432F55BC1C3}" type="slidenum">
              <a:rPr lang="en-US" smtClean="0"/>
              <a:t>3</a:t>
            </a:fld>
            <a:endParaRPr lang="en-US"/>
          </a:p>
        </p:txBody>
      </p:sp>
    </p:spTree>
    <p:extLst>
      <p:ext uri="{BB962C8B-B14F-4D97-AF65-F5344CB8AC3E}">
        <p14:creationId xmlns:p14="http://schemas.microsoft.com/office/powerpoint/2010/main" val="3066316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2C7BA-A1C0-4785-BC87-1432F55BC1C3}" type="slidenum">
              <a:rPr lang="en-US" smtClean="0"/>
              <a:t>4</a:t>
            </a:fld>
            <a:endParaRPr lang="en-US"/>
          </a:p>
        </p:txBody>
      </p:sp>
    </p:spTree>
    <p:extLst>
      <p:ext uri="{BB962C8B-B14F-4D97-AF65-F5344CB8AC3E}">
        <p14:creationId xmlns:p14="http://schemas.microsoft.com/office/powerpoint/2010/main" val="2177157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2C7BA-A1C0-4785-BC87-1432F55BC1C3}" type="slidenum">
              <a:rPr lang="en-US" smtClean="0"/>
              <a:t>7</a:t>
            </a:fld>
            <a:endParaRPr lang="en-US"/>
          </a:p>
        </p:txBody>
      </p:sp>
    </p:spTree>
    <p:extLst>
      <p:ext uri="{BB962C8B-B14F-4D97-AF65-F5344CB8AC3E}">
        <p14:creationId xmlns:p14="http://schemas.microsoft.com/office/powerpoint/2010/main" val="1750704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did we do, Thursday, two months ago?”</a:t>
            </a:r>
          </a:p>
        </p:txBody>
      </p:sp>
      <p:sp>
        <p:nvSpPr>
          <p:cNvPr id="4" name="Slide Number Placeholder 3"/>
          <p:cNvSpPr>
            <a:spLocks noGrp="1"/>
          </p:cNvSpPr>
          <p:nvPr>
            <p:ph type="sldNum" sz="quarter" idx="5"/>
          </p:nvPr>
        </p:nvSpPr>
        <p:spPr/>
        <p:txBody>
          <a:bodyPr/>
          <a:lstStyle/>
          <a:p>
            <a:fld id="{1C92C7BA-A1C0-4785-BC87-1432F55BC1C3}" type="slidenum">
              <a:rPr lang="en-US" smtClean="0"/>
              <a:t>10</a:t>
            </a:fld>
            <a:endParaRPr lang="en-US"/>
          </a:p>
        </p:txBody>
      </p:sp>
    </p:spTree>
    <p:extLst>
      <p:ext uri="{BB962C8B-B14F-4D97-AF65-F5344CB8AC3E}">
        <p14:creationId xmlns:p14="http://schemas.microsoft.com/office/powerpoint/2010/main" val="4050836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Build times can be quite significant. The automation scripts and </a:t>
            </a:r>
            <a:r>
              <a:rPr lang="en-US" dirty="0" err="1"/>
              <a:t>IaC</a:t>
            </a:r>
            <a:r>
              <a:rPr lang="en-US" dirty="0"/>
              <a:t> will be additional complexity that you will have to deal with. However, the payoff is considerable.</a:t>
            </a:r>
          </a:p>
        </p:txBody>
      </p:sp>
      <p:sp>
        <p:nvSpPr>
          <p:cNvPr id="4" name="Slide Number Placeholder 3"/>
          <p:cNvSpPr>
            <a:spLocks noGrp="1"/>
          </p:cNvSpPr>
          <p:nvPr>
            <p:ph type="sldNum" sz="quarter" idx="5"/>
          </p:nvPr>
        </p:nvSpPr>
        <p:spPr/>
        <p:txBody>
          <a:bodyPr/>
          <a:lstStyle/>
          <a:p>
            <a:fld id="{1C92C7BA-A1C0-4785-BC87-1432F55BC1C3}" type="slidenum">
              <a:rPr lang="en-US" smtClean="0"/>
              <a:t>14</a:t>
            </a:fld>
            <a:endParaRPr lang="en-US"/>
          </a:p>
        </p:txBody>
      </p:sp>
    </p:spTree>
    <p:extLst>
      <p:ext uri="{BB962C8B-B14F-4D97-AF65-F5344CB8AC3E}">
        <p14:creationId xmlns:p14="http://schemas.microsoft.com/office/powerpoint/2010/main" val="328834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Monitoring unites people if monitoring data is made visible to everyone. </a:t>
            </a:r>
          </a:p>
          <a:p>
            <a:endParaRPr lang="en-US" dirty="0"/>
          </a:p>
          <a:p>
            <a:r>
              <a:rPr lang="en-US" dirty="0"/>
              <a:t>For example, we had a bunch of people use Discord for the first time. The mod introduced the idea of bots and then suddenly, everyone started playing around with the bot. These people were absolutely not IT people but because they saw what needed to be done, they learned how to write bot commands. Not the best example, but it the point is, make it VISCERAL.</a:t>
            </a:r>
          </a:p>
        </p:txBody>
      </p:sp>
      <p:sp>
        <p:nvSpPr>
          <p:cNvPr id="4" name="Slide Number Placeholder 3"/>
          <p:cNvSpPr>
            <a:spLocks noGrp="1"/>
          </p:cNvSpPr>
          <p:nvPr>
            <p:ph type="sldNum" sz="quarter" idx="5"/>
          </p:nvPr>
        </p:nvSpPr>
        <p:spPr/>
        <p:txBody>
          <a:bodyPr/>
          <a:lstStyle/>
          <a:p>
            <a:fld id="{1C92C7BA-A1C0-4785-BC87-1432F55BC1C3}" type="slidenum">
              <a:rPr lang="en-US" smtClean="0"/>
              <a:t>15</a:t>
            </a:fld>
            <a:endParaRPr lang="en-US"/>
          </a:p>
        </p:txBody>
      </p:sp>
    </p:spTree>
    <p:extLst>
      <p:ext uri="{BB962C8B-B14F-4D97-AF65-F5344CB8AC3E}">
        <p14:creationId xmlns:p14="http://schemas.microsoft.com/office/powerpoint/2010/main" val="3331785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92C7BA-A1C0-4785-BC87-1432F55BC1C3}" type="slidenum">
              <a:rPr lang="en-US" smtClean="0"/>
              <a:t>16</a:t>
            </a:fld>
            <a:endParaRPr lang="en-US"/>
          </a:p>
        </p:txBody>
      </p:sp>
    </p:spTree>
    <p:extLst>
      <p:ext uri="{BB962C8B-B14F-4D97-AF65-F5344CB8AC3E}">
        <p14:creationId xmlns:p14="http://schemas.microsoft.com/office/powerpoint/2010/main" val="2633819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standardization also would lead to easier onboarding. Because they don’t have to remember a bunch of manual steps.</a:t>
            </a:r>
          </a:p>
          <a:p>
            <a:r>
              <a:rPr lang="en-US" dirty="0"/>
              <a:t>And that standardization makes stuff less error prone (which is just an advantage of automation).</a:t>
            </a:r>
          </a:p>
          <a:p>
            <a:endParaRPr lang="en-US" dirty="0"/>
          </a:p>
          <a:p>
            <a:r>
              <a:rPr lang="en-US" dirty="0"/>
              <a:t>Primarily, automation means fewer errors because fewer manual steps. You don’t have to depend on the *</a:t>
            </a:r>
            <a:r>
              <a:rPr lang="en-US" b="0" dirty="0"/>
              <a:t>discipline of the other guy.*</a:t>
            </a:r>
          </a:p>
        </p:txBody>
      </p:sp>
      <p:sp>
        <p:nvSpPr>
          <p:cNvPr id="4" name="Slide Number Placeholder 3"/>
          <p:cNvSpPr>
            <a:spLocks noGrp="1"/>
          </p:cNvSpPr>
          <p:nvPr>
            <p:ph type="sldNum" sz="quarter" idx="5"/>
          </p:nvPr>
        </p:nvSpPr>
        <p:spPr/>
        <p:txBody>
          <a:bodyPr/>
          <a:lstStyle/>
          <a:p>
            <a:fld id="{1C92C7BA-A1C0-4785-BC87-1432F55BC1C3}" type="slidenum">
              <a:rPr lang="en-US" smtClean="0"/>
              <a:t>19</a:t>
            </a:fld>
            <a:endParaRPr lang="en-US"/>
          </a:p>
        </p:txBody>
      </p:sp>
    </p:spTree>
    <p:extLst>
      <p:ext uri="{BB962C8B-B14F-4D97-AF65-F5344CB8AC3E}">
        <p14:creationId xmlns:p14="http://schemas.microsoft.com/office/powerpoint/2010/main" val="41381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E222A5-A11D-4D42-982E-6FF3677306AE}"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127206972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575691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6097242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779659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2155608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E222A5-A11D-4D42-982E-6FF3677306AE}"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11101729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E222A5-A11D-4D42-982E-6FF3677306AE}"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692710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222A5-A11D-4D42-982E-6FF3677306AE}"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448245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222A5-A11D-4D42-982E-6FF3677306AE}"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671669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E222A5-A11D-4D42-982E-6FF3677306AE}"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18350021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E222A5-A11D-4D42-982E-6FF3677306AE}" type="datetimeFigureOut">
              <a:rPr lang="en-US" smtClean="0"/>
              <a:t>10/2/2020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3489556665"/>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562330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E222A5-A11D-4D42-982E-6FF3677306AE}" type="datetimeFigureOut">
              <a:rPr lang="en-US" smtClean="0"/>
              <a:t>10/2/2020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6091600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E222A5-A11D-4D42-982E-6FF3677306AE}" type="datetimeFigureOut">
              <a:rPr lang="en-US" smtClean="0"/>
              <a:t>10/2/2020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732969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E222A5-A11D-4D42-982E-6FF3677306AE}" type="datetimeFigureOut">
              <a:rPr lang="en-US" smtClean="0"/>
              <a:t>10/2/2020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3228063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1015321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E222A5-A11D-4D42-982E-6FF3677306AE}" type="datetimeFigureOut">
              <a:rPr lang="en-US" smtClean="0"/>
              <a:t>10/2/2020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854E3C1-B43C-430E-81D5-B68FBE854D3B}" type="slidenum">
              <a:rPr lang="en-US" smtClean="0"/>
              <a:t>‹#›</a:t>
            </a:fld>
            <a:endParaRPr lang="en-US"/>
          </a:p>
        </p:txBody>
      </p:sp>
    </p:spTree>
    <p:extLst>
      <p:ext uri="{BB962C8B-B14F-4D97-AF65-F5344CB8AC3E}">
        <p14:creationId xmlns:p14="http://schemas.microsoft.com/office/powerpoint/2010/main" val="2496242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42E222A5-A11D-4D42-982E-6FF3677306AE}" type="datetimeFigureOut">
              <a:rPr lang="en-US" smtClean="0"/>
              <a:t>10/2/2020</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854E3C1-B43C-430E-81D5-B68FBE854D3B}" type="slidenum">
              <a:rPr lang="en-US" smtClean="0"/>
              <a:t>‹#›</a:t>
            </a:fld>
            <a:endParaRPr lang="en-US"/>
          </a:p>
        </p:txBody>
      </p:sp>
    </p:spTree>
    <p:extLst>
      <p:ext uri="{BB962C8B-B14F-4D97-AF65-F5344CB8AC3E}">
        <p14:creationId xmlns:p14="http://schemas.microsoft.com/office/powerpoint/2010/main" val="3497507500"/>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mailto:dhv2712@gmail.com" TargetMode="External"/><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hyperlink" Target="https://www.linkedin.com/in/dhavalanjaria/" TargetMode="External"/><Relationship Id="rId4" Type="http://schemas.openxmlformats.org/officeDocument/2006/relationships/hyperlink" Target="mailto:dhaval.anjaria@associates.scit.edu"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1B53-FD25-4318-893D-24F1DF10D12E}"/>
              </a:ext>
            </a:extLst>
          </p:cNvPr>
          <p:cNvSpPr>
            <a:spLocks noGrp="1"/>
          </p:cNvSpPr>
          <p:nvPr>
            <p:ph type="ctrTitle"/>
          </p:nvPr>
        </p:nvSpPr>
        <p:spPr/>
        <p:txBody>
          <a:bodyPr/>
          <a:lstStyle/>
          <a:p>
            <a:r>
              <a:rPr lang="en-US" dirty="0"/>
              <a:t>You too can DevOps</a:t>
            </a:r>
          </a:p>
        </p:txBody>
      </p:sp>
      <p:sp>
        <p:nvSpPr>
          <p:cNvPr id="3" name="Subtitle 2">
            <a:extLst>
              <a:ext uri="{FF2B5EF4-FFF2-40B4-BE49-F238E27FC236}">
                <a16:creationId xmlns:a16="http://schemas.microsoft.com/office/drawing/2014/main" id="{2A8E1D7F-B235-42E6-A926-03BD0D4AA5DD}"/>
              </a:ext>
            </a:extLst>
          </p:cNvPr>
          <p:cNvSpPr>
            <a:spLocks noGrp="1"/>
          </p:cNvSpPr>
          <p:nvPr>
            <p:ph type="subTitle" idx="1"/>
          </p:nvPr>
        </p:nvSpPr>
        <p:spPr/>
        <p:txBody>
          <a:bodyPr/>
          <a:lstStyle/>
          <a:p>
            <a:r>
              <a:rPr lang="en-US" dirty="0"/>
              <a:t>How to integrate CI/CD in traditional domains</a:t>
            </a:r>
          </a:p>
        </p:txBody>
      </p:sp>
    </p:spTree>
    <p:extLst>
      <p:ext uri="{BB962C8B-B14F-4D97-AF65-F5344CB8AC3E}">
        <p14:creationId xmlns:p14="http://schemas.microsoft.com/office/powerpoint/2010/main" val="38812143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BCA9-90F7-48A3-8044-CC26639FB33D}"/>
              </a:ext>
            </a:extLst>
          </p:cNvPr>
          <p:cNvSpPr>
            <a:spLocks noGrp="1"/>
          </p:cNvSpPr>
          <p:nvPr>
            <p:ph type="title"/>
          </p:nvPr>
        </p:nvSpPr>
        <p:spPr/>
        <p:txBody>
          <a:bodyPr/>
          <a:lstStyle/>
          <a:p>
            <a:r>
              <a:rPr lang="en-US" dirty="0"/>
              <a:t>See the build output</a:t>
            </a:r>
          </a:p>
        </p:txBody>
      </p:sp>
      <p:sp>
        <p:nvSpPr>
          <p:cNvPr id="3" name="Content Placeholder 2">
            <a:extLst>
              <a:ext uri="{FF2B5EF4-FFF2-40B4-BE49-F238E27FC236}">
                <a16:creationId xmlns:a16="http://schemas.microsoft.com/office/drawing/2014/main" id="{6D88C21A-57D6-4927-A426-B8762B0D1001}"/>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501CB78-C2FD-49C4-BC65-8BB6DE1E1D65}"/>
              </a:ext>
            </a:extLst>
          </p:cNvPr>
          <p:cNvPicPr/>
          <p:nvPr/>
        </p:nvPicPr>
        <p:blipFill>
          <a:blip r:embed="rId3"/>
          <a:stretch>
            <a:fillRect/>
          </a:stretch>
        </p:blipFill>
        <p:spPr>
          <a:xfrm>
            <a:off x="1759751" y="1455358"/>
            <a:ext cx="8672497" cy="5231770"/>
          </a:xfrm>
          <a:prstGeom prst="rect">
            <a:avLst/>
          </a:prstGeom>
        </p:spPr>
      </p:pic>
    </p:spTree>
    <p:extLst>
      <p:ext uri="{BB962C8B-B14F-4D97-AF65-F5344CB8AC3E}">
        <p14:creationId xmlns:p14="http://schemas.microsoft.com/office/powerpoint/2010/main" val="93735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FE28-ED5F-4849-8BAA-27F77E67038E}"/>
              </a:ext>
            </a:extLst>
          </p:cNvPr>
          <p:cNvSpPr>
            <a:spLocks noGrp="1"/>
          </p:cNvSpPr>
          <p:nvPr>
            <p:ph type="title"/>
          </p:nvPr>
        </p:nvSpPr>
        <p:spPr/>
        <p:txBody>
          <a:bodyPr/>
          <a:lstStyle/>
          <a:p>
            <a:r>
              <a:rPr lang="en-US" dirty="0"/>
              <a:t>Release Pipelines</a:t>
            </a:r>
          </a:p>
        </p:txBody>
      </p:sp>
      <p:pic>
        <p:nvPicPr>
          <p:cNvPr id="5" name="Content Placeholder 4">
            <a:extLst>
              <a:ext uri="{FF2B5EF4-FFF2-40B4-BE49-F238E27FC236}">
                <a16:creationId xmlns:a16="http://schemas.microsoft.com/office/drawing/2014/main" id="{83262B7A-B04D-4CC6-AE30-9833DEE628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2845" y="1496666"/>
            <a:ext cx="10044712" cy="5097541"/>
          </a:xfrm>
        </p:spPr>
      </p:pic>
    </p:spTree>
    <p:extLst>
      <p:ext uri="{BB962C8B-B14F-4D97-AF65-F5344CB8AC3E}">
        <p14:creationId xmlns:p14="http://schemas.microsoft.com/office/powerpoint/2010/main" val="3641563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EE95-B555-431D-9942-B1E80127852E}"/>
              </a:ext>
            </a:extLst>
          </p:cNvPr>
          <p:cNvSpPr>
            <a:spLocks noGrp="1"/>
          </p:cNvSpPr>
          <p:nvPr>
            <p:ph type="title"/>
          </p:nvPr>
        </p:nvSpPr>
        <p:spPr/>
        <p:txBody>
          <a:bodyPr/>
          <a:lstStyle/>
          <a:p>
            <a:r>
              <a:rPr lang="en-US" dirty="0"/>
              <a:t>Make them available</a:t>
            </a:r>
          </a:p>
        </p:txBody>
      </p:sp>
      <p:pic>
        <p:nvPicPr>
          <p:cNvPr id="4" name="Content Placeholder 3">
            <a:extLst>
              <a:ext uri="{FF2B5EF4-FFF2-40B4-BE49-F238E27FC236}">
                <a16:creationId xmlns:a16="http://schemas.microsoft.com/office/drawing/2014/main" id="{7641CF9D-BFC4-4E81-9D55-C398BEA58E50}"/>
              </a:ext>
            </a:extLst>
          </p:cNvPr>
          <p:cNvPicPr>
            <a:picLocks noGrp="1"/>
          </p:cNvPicPr>
          <p:nvPr>
            <p:ph idx="1"/>
          </p:nvPr>
        </p:nvPicPr>
        <p:blipFill>
          <a:blip r:embed="rId2"/>
          <a:stretch>
            <a:fillRect/>
          </a:stretch>
        </p:blipFill>
        <p:spPr>
          <a:xfrm>
            <a:off x="1368319" y="1580050"/>
            <a:ext cx="8911754" cy="4515950"/>
          </a:xfrm>
          <a:prstGeom prst="rect">
            <a:avLst/>
          </a:prstGeom>
        </p:spPr>
      </p:pic>
    </p:spTree>
    <p:extLst>
      <p:ext uri="{BB962C8B-B14F-4D97-AF65-F5344CB8AC3E}">
        <p14:creationId xmlns:p14="http://schemas.microsoft.com/office/powerpoint/2010/main" val="896680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1C6C7B-018D-4C41-9235-EB7E91A70945}"/>
              </a:ext>
            </a:extLst>
          </p:cNvPr>
          <p:cNvSpPr>
            <a:spLocks noGrp="1"/>
          </p:cNvSpPr>
          <p:nvPr>
            <p:ph type="title"/>
          </p:nvPr>
        </p:nvSpPr>
        <p:spPr/>
        <p:txBody>
          <a:bodyPr/>
          <a:lstStyle/>
          <a:p>
            <a:r>
              <a:rPr lang="en-US" dirty="0"/>
              <a:t>Brave New World</a:t>
            </a:r>
          </a:p>
        </p:txBody>
      </p:sp>
      <p:sp>
        <p:nvSpPr>
          <p:cNvPr id="5" name="Text Placeholder 4">
            <a:extLst>
              <a:ext uri="{FF2B5EF4-FFF2-40B4-BE49-F238E27FC236}">
                <a16:creationId xmlns:a16="http://schemas.microsoft.com/office/drawing/2014/main" id="{A6A8C1FB-ED62-450D-9951-345CBB66DD0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12952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265-1473-488B-8885-F7235F706980}"/>
              </a:ext>
            </a:extLst>
          </p:cNvPr>
          <p:cNvSpPr>
            <a:spLocks noGrp="1"/>
          </p:cNvSpPr>
          <p:nvPr>
            <p:ph type="title"/>
          </p:nvPr>
        </p:nvSpPr>
        <p:spPr/>
        <p:txBody>
          <a:bodyPr/>
          <a:lstStyle/>
          <a:p>
            <a:r>
              <a:rPr lang="en-US" dirty="0"/>
              <a:t>There will be complexity</a:t>
            </a:r>
          </a:p>
        </p:txBody>
      </p:sp>
      <p:sp>
        <p:nvSpPr>
          <p:cNvPr id="3" name="Content Placeholder 2">
            <a:extLst>
              <a:ext uri="{FF2B5EF4-FFF2-40B4-BE49-F238E27FC236}">
                <a16:creationId xmlns:a16="http://schemas.microsoft.com/office/drawing/2014/main" id="{A676FEA8-6C9D-44C0-BA66-D1B69DC37A18}"/>
              </a:ext>
            </a:extLst>
          </p:cNvPr>
          <p:cNvSpPr>
            <a:spLocks noGrp="1"/>
          </p:cNvSpPr>
          <p:nvPr>
            <p:ph sz="half" idx="1"/>
          </p:nvPr>
        </p:nvSpPr>
        <p:spPr/>
        <p:txBody>
          <a:bodyPr/>
          <a:lstStyle/>
          <a:p>
            <a:r>
              <a:rPr lang="en-US" dirty="0"/>
              <a:t>This is still not going to be easy</a:t>
            </a:r>
          </a:p>
          <a:p>
            <a:r>
              <a:rPr lang="en-US" dirty="0"/>
              <a:t>CI/CD pipelines add complexity</a:t>
            </a:r>
          </a:p>
        </p:txBody>
      </p:sp>
      <p:pic>
        <p:nvPicPr>
          <p:cNvPr id="10" name="Content Placeholder 9">
            <a:extLst>
              <a:ext uri="{FF2B5EF4-FFF2-40B4-BE49-F238E27FC236}">
                <a16:creationId xmlns:a16="http://schemas.microsoft.com/office/drawing/2014/main" id="{23AC2BB6-998D-4CCA-9A1C-A0691B29F5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63343" y="1580050"/>
            <a:ext cx="3579730" cy="5198672"/>
          </a:xfrm>
        </p:spPr>
      </p:pic>
    </p:spTree>
    <p:extLst>
      <p:ext uri="{BB962C8B-B14F-4D97-AF65-F5344CB8AC3E}">
        <p14:creationId xmlns:p14="http://schemas.microsoft.com/office/powerpoint/2010/main" val="3840322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0FE430-5D03-43A5-B0ED-4D816839023A}"/>
              </a:ext>
            </a:extLst>
          </p:cNvPr>
          <p:cNvSpPr/>
          <p:nvPr/>
        </p:nvSpPr>
        <p:spPr>
          <a:xfrm>
            <a:off x="6156960" y="1915886"/>
            <a:ext cx="5373189" cy="2351314"/>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E1778B-84D6-4A1E-A231-3D661EE18A4E}"/>
              </a:ext>
            </a:extLst>
          </p:cNvPr>
          <p:cNvSpPr/>
          <p:nvPr/>
        </p:nvSpPr>
        <p:spPr>
          <a:xfrm>
            <a:off x="6574971" y="4267200"/>
            <a:ext cx="191589" cy="141078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52356D-0F6E-4D20-BFCA-F4DE677CD89B}"/>
              </a:ext>
            </a:extLst>
          </p:cNvPr>
          <p:cNvSpPr/>
          <p:nvPr/>
        </p:nvSpPr>
        <p:spPr>
          <a:xfrm>
            <a:off x="10929256" y="4267200"/>
            <a:ext cx="191589" cy="1410789"/>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B7B1D2-78E9-42B1-8437-EAA48861F5E4}"/>
              </a:ext>
            </a:extLst>
          </p:cNvPr>
          <p:cNvSpPr>
            <a:spLocks noGrp="1"/>
          </p:cNvSpPr>
          <p:nvPr>
            <p:ph type="title"/>
          </p:nvPr>
        </p:nvSpPr>
        <p:spPr/>
        <p:txBody>
          <a:bodyPr/>
          <a:lstStyle/>
          <a:p>
            <a:r>
              <a:rPr lang="en-US" dirty="0"/>
              <a:t>But there will also be visibility</a:t>
            </a:r>
          </a:p>
        </p:txBody>
      </p:sp>
      <p:sp>
        <p:nvSpPr>
          <p:cNvPr id="3" name="Content Placeholder 2">
            <a:extLst>
              <a:ext uri="{FF2B5EF4-FFF2-40B4-BE49-F238E27FC236}">
                <a16:creationId xmlns:a16="http://schemas.microsoft.com/office/drawing/2014/main" id="{ECFB8675-F4FE-4B16-92BD-A86AD0FEDD6A}"/>
              </a:ext>
            </a:extLst>
          </p:cNvPr>
          <p:cNvSpPr>
            <a:spLocks noGrp="1"/>
          </p:cNvSpPr>
          <p:nvPr>
            <p:ph sz="half" idx="1"/>
          </p:nvPr>
        </p:nvSpPr>
        <p:spPr/>
        <p:txBody>
          <a:bodyPr/>
          <a:lstStyle/>
          <a:p>
            <a:r>
              <a:rPr lang="en-US" dirty="0"/>
              <a:t>Everyone can see when and where things go wrong.</a:t>
            </a:r>
          </a:p>
          <a:p>
            <a:r>
              <a:rPr lang="en-US" dirty="0"/>
              <a:t>Therefore, everyone’s incentives will be better aligned, because everyone will know what’s wrong.</a:t>
            </a:r>
          </a:p>
          <a:p>
            <a:r>
              <a:rPr lang="en-US" dirty="0"/>
              <a:t>Show, don’t tell – Bring people together with monitoring</a:t>
            </a:r>
          </a:p>
          <a:p>
            <a:pPr marL="36900" indent="0">
              <a:buNone/>
            </a:pPr>
            <a:endParaRPr lang="en-US" dirty="0"/>
          </a:p>
          <a:p>
            <a:endParaRPr lang="en-US" dirty="0"/>
          </a:p>
          <a:p>
            <a:endParaRPr lang="en-US" dirty="0"/>
          </a:p>
        </p:txBody>
      </p:sp>
      <p:pic>
        <p:nvPicPr>
          <p:cNvPr id="5" name="Content Placeholder 4">
            <a:extLst>
              <a:ext uri="{FF2B5EF4-FFF2-40B4-BE49-F238E27FC236}">
                <a16:creationId xmlns:a16="http://schemas.microsoft.com/office/drawing/2014/main" id="{D602D165-6C16-451D-8ECB-B572F561FD29}"/>
              </a:ext>
            </a:extLst>
          </p:cNvPr>
          <p:cNvPicPr>
            <a:picLocks noGrp="1" noChangeAspect="1"/>
          </p:cNvPicPr>
          <p:nvPr>
            <p:ph sz="half" idx="2"/>
          </p:nvPr>
        </p:nvPicPr>
        <p:blipFill>
          <a:blip r:embed="rId3"/>
          <a:stretch>
            <a:fillRect/>
          </a:stretch>
        </p:blipFill>
        <p:spPr>
          <a:xfrm>
            <a:off x="6315575" y="2024372"/>
            <a:ext cx="5065712" cy="2115882"/>
          </a:xfrm>
          <a:prstGeom prst="rect">
            <a:avLst/>
          </a:prstGeom>
        </p:spPr>
      </p:pic>
    </p:spTree>
    <p:extLst>
      <p:ext uri="{BB962C8B-B14F-4D97-AF65-F5344CB8AC3E}">
        <p14:creationId xmlns:p14="http://schemas.microsoft.com/office/powerpoint/2010/main" val="19641059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1B4D6-60DA-4831-BDF6-9475C6A14855}"/>
              </a:ext>
            </a:extLst>
          </p:cNvPr>
          <p:cNvSpPr>
            <a:spLocks noGrp="1"/>
          </p:cNvSpPr>
          <p:nvPr>
            <p:ph type="title"/>
          </p:nvPr>
        </p:nvSpPr>
        <p:spPr/>
        <p:txBody>
          <a:bodyPr/>
          <a:lstStyle/>
          <a:p>
            <a:r>
              <a:rPr lang="en-US" dirty="0"/>
              <a:t>Feedback is super-valuable</a:t>
            </a:r>
          </a:p>
        </p:txBody>
      </p:sp>
      <p:sp>
        <p:nvSpPr>
          <p:cNvPr id="3" name="Content Placeholder 2">
            <a:extLst>
              <a:ext uri="{FF2B5EF4-FFF2-40B4-BE49-F238E27FC236}">
                <a16:creationId xmlns:a16="http://schemas.microsoft.com/office/drawing/2014/main" id="{7CFF481F-9CE9-4259-8D75-32F47A83DDF6}"/>
              </a:ext>
            </a:extLst>
          </p:cNvPr>
          <p:cNvSpPr>
            <a:spLocks noGrp="1"/>
          </p:cNvSpPr>
          <p:nvPr>
            <p:ph idx="1"/>
          </p:nvPr>
        </p:nvSpPr>
        <p:spPr/>
        <p:txBody>
          <a:bodyPr/>
          <a:lstStyle/>
          <a:p>
            <a:r>
              <a:rPr lang="en-US" dirty="0"/>
              <a:t>When I was starting out, I didn’t use a debugger or logging, I just </a:t>
            </a:r>
            <a:r>
              <a:rPr lang="en-US" i="1" dirty="0"/>
              <a:t>ran the program.</a:t>
            </a:r>
          </a:p>
          <a:p>
            <a:r>
              <a:rPr lang="en-US" dirty="0">
                <a:latin typeface="+mj-lt"/>
                <a:cs typeface="Lucida Sans Unicode" panose="020B0602030504020204" pitchFamily="34" charset="0"/>
              </a:rPr>
              <a:t>I do </a:t>
            </a:r>
            <a:r>
              <a:rPr lang="en-US" sz="1800" dirty="0">
                <a:latin typeface="Lucida Sans Unicode" panose="020B0602030504020204" pitchFamily="34" charset="0"/>
                <a:cs typeface="Lucida Sans Unicode" panose="020B0602030504020204" pitchFamily="34" charset="0"/>
              </a:rPr>
              <a:t>console.log(“HERE!!!!!”);</a:t>
            </a:r>
            <a:r>
              <a:rPr lang="en-US" dirty="0">
                <a:latin typeface="Lucida Sans Unicode" panose="020B0602030504020204" pitchFamily="34" charset="0"/>
                <a:cs typeface="Lucida Sans Unicode" panose="020B0602030504020204" pitchFamily="34" charset="0"/>
              </a:rPr>
              <a:t> </a:t>
            </a:r>
            <a:r>
              <a:rPr lang="en-US" dirty="0">
                <a:latin typeface="+mj-lt"/>
                <a:cs typeface="Lucida Sans Unicode" panose="020B0602030504020204" pitchFamily="34" charset="0"/>
              </a:rPr>
              <a:t>because I want </a:t>
            </a:r>
            <a:r>
              <a:rPr lang="en-US" i="1" dirty="0">
                <a:latin typeface="+mj-lt"/>
                <a:cs typeface="Lucida Sans Unicode" panose="020B0602030504020204" pitchFamily="34" charset="0"/>
              </a:rPr>
              <a:t>feedback</a:t>
            </a:r>
            <a:endParaRPr lang="en-US" dirty="0">
              <a:latin typeface="+mj-lt"/>
              <a:cs typeface="Lucida Sans Unicode" panose="020B0602030504020204" pitchFamily="34" charset="0"/>
            </a:endParaRPr>
          </a:p>
          <a:p>
            <a:endParaRPr lang="en-US" dirty="0"/>
          </a:p>
        </p:txBody>
      </p:sp>
      <p:pic>
        <p:nvPicPr>
          <p:cNvPr id="4" name="Picture 3">
            <a:extLst>
              <a:ext uri="{FF2B5EF4-FFF2-40B4-BE49-F238E27FC236}">
                <a16:creationId xmlns:a16="http://schemas.microsoft.com/office/drawing/2014/main" id="{DEF15727-54D7-452E-BC71-4F476434FF18}"/>
              </a:ext>
            </a:extLst>
          </p:cNvPr>
          <p:cNvPicPr>
            <a:picLocks noChangeAspect="1"/>
          </p:cNvPicPr>
          <p:nvPr/>
        </p:nvPicPr>
        <p:blipFill>
          <a:blip r:embed="rId3"/>
          <a:stretch>
            <a:fillRect/>
          </a:stretch>
        </p:blipFill>
        <p:spPr>
          <a:xfrm>
            <a:off x="1634091" y="3429000"/>
            <a:ext cx="3188971" cy="2362200"/>
          </a:xfrm>
          <a:prstGeom prst="rect">
            <a:avLst/>
          </a:prstGeom>
        </p:spPr>
      </p:pic>
      <p:pic>
        <p:nvPicPr>
          <p:cNvPr id="5" name="Picture 4">
            <a:extLst>
              <a:ext uri="{FF2B5EF4-FFF2-40B4-BE49-F238E27FC236}">
                <a16:creationId xmlns:a16="http://schemas.microsoft.com/office/drawing/2014/main" id="{7CD0603E-C96F-4DB5-9566-15E13113D62B}"/>
              </a:ext>
            </a:extLst>
          </p:cNvPr>
          <p:cNvPicPr>
            <a:picLocks noChangeAspect="1"/>
          </p:cNvPicPr>
          <p:nvPr/>
        </p:nvPicPr>
        <p:blipFill>
          <a:blip r:embed="rId4"/>
          <a:stretch>
            <a:fillRect/>
          </a:stretch>
        </p:blipFill>
        <p:spPr>
          <a:xfrm>
            <a:off x="7034349" y="3438906"/>
            <a:ext cx="2996947" cy="2352294"/>
          </a:xfrm>
          <a:prstGeom prst="rect">
            <a:avLst/>
          </a:prstGeom>
        </p:spPr>
      </p:pic>
      <p:sp>
        <p:nvSpPr>
          <p:cNvPr id="6" name="TextBox 5">
            <a:extLst>
              <a:ext uri="{FF2B5EF4-FFF2-40B4-BE49-F238E27FC236}">
                <a16:creationId xmlns:a16="http://schemas.microsoft.com/office/drawing/2014/main" id="{4C91E6B3-A3CC-4896-9486-6DDE8CA4799F}"/>
              </a:ext>
            </a:extLst>
          </p:cNvPr>
          <p:cNvSpPr txBox="1"/>
          <p:nvPr/>
        </p:nvSpPr>
        <p:spPr>
          <a:xfrm>
            <a:off x="1551709" y="5943599"/>
            <a:ext cx="3408218" cy="369332"/>
          </a:xfrm>
          <a:prstGeom prst="rect">
            <a:avLst/>
          </a:prstGeom>
          <a:noFill/>
        </p:spPr>
        <p:txBody>
          <a:bodyPr wrap="square" rtlCol="0">
            <a:spAutoFit/>
          </a:bodyPr>
          <a:lstStyle/>
          <a:p>
            <a:pPr algn="ctr"/>
            <a:r>
              <a:rPr lang="en-US" dirty="0"/>
              <a:t>Expected Output</a:t>
            </a:r>
          </a:p>
        </p:txBody>
      </p:sp>
      <p:sp>
        <p:nvSpPr>
          <p:cNvPr id="8" name="TextBox 7">
            <a:extLst>
              <a:ext uri="{FF2B5EF4-FFF2-40B4-BE49-F238E27FC236}">
                <a16:creationId xmlns:a16="http://schemas.microsoft.com/office/drawing/2014/main" id="{A789831F-815D-4B29-AEE9-ADBF7DBFBB43}"/>
              </a:ext>
            </a:extLst>
          </p:cNvPr>
          <p:cNvSpPr txBox="1"/>
          <p:nvPr/>
        </p:nvSpPr>
        <p:spPr>
          <a:xfrm>
            <a:off x="6931530" y="5943599"/>
            <a:ext cx="3202583" cy="369332"/>
          </a:xfrm>
          <a:prstGeom prst="rect">
            <a:avLst/>
          </a:prstGeom>
          <a:noFill/>
        </p:spPr>
        <p:txBody>
          <a:bodyPr wrap="square" rtlCol="0">
            <a:spAutoFit/>
          </a:bodyPr>
          <a:lstStyle/>
          <a:p>
            <a:pPr algn="ctr"/>
            <a:r>
              <a:rPr lang="en-US" dirty="0"/>
              <a:t>My output</a:t>
            </a:r>
          </a:p>
        </p:txBody>
      </p:sp>
    </p:spTree>
    <p:extLst>
      <p:ext uri="{BB962C8B-B14F-4D97-AF65-F5344CB8AC3E}">
        <p14:creationId xmlns:p14="http://schemas.microsoft.com/office/powerpoint/2010/main" val="1028952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3D67B-1304-4200-99ED-FD7664BE5DA5}"/>
              </a:ext>
            </a:extLst>
          </p:cNvPr>
          <p:cNvSpPr>
            <a:spLocks noGrp="1"/>
          </p:cNvSpPr>
          <p:nvPr>
            <p:ph type="title"/>
          </p:nvPr>
        </p:nvSpPr>
        <p:spPr/>
        <p:txBody>
          <a:bodyPr/>
          <a:lstStyle/>
          <a:p>
            <a:r>
              <a:rPr lang="en-US" dirty="0"/>
              <a:t>Automate all the things… or not</a:t>
            </a:r>
          </a:p>
        </p:txBody>
      </p:sp>
      <p:sp>
        <p:nvSpPr>
          <p:cNvPr id="3" name="Content Placeholder 2">
            <a:extLst>
              <a:ext uri="{FF2B5EF4-FFF2-40B4-BE49-F238E27FC236}">
                <a16:creationId xmlns:a16="http://schemas.microsoft.com/office/drawing/2014/main" id="{199F8F61-48B2-4032-BCF2-6C7D3F7DB456}"/>
              </a:ext>
            </a:extLst>
          </p:cNvPr>
          <p:cNvSpPr>
            <a:spLocks noGrp="1"/>
          </p:cNvSpPr>
          <p:nvPr>
            <p:ph idx="1"/>
          </p:nvPr>
        </p:nvSpPr>
        <p:spPr/>
        <p:txBody>
          <a:bodyPr/>
          <a:lstStyle/>
          <a:p>
            <a:r>
              <a:rPr lang="en-US" dirty="0"/>
              <a:t>You don’t have to have end-to-end automation.</a:t>
            </a:r>
          </a:p>
          <a:p>
            <a:r>
              <a:rPr lang="en-US" dirty="0"/>
              <a:t>Manual tasks like security and compliance checks, reviews can be done in parallel.</a:t>
            </a:r>
          </a:p>
          <a:p>
            <a:r>
              <a:rPr lang="en-US" dirty="0"/>
              <a:t>It can still relax your critical path.</a:t>
            </a:r>
          </a:p>
          <a:p>
            <a:endParaRPr lang="en-US" dirty="0"/>
          </a:p>
        </p:txBody>
      </p:sp>
    </p:spTree>
    <p:extLst>
      <p:ext uri="{BB962C8B-B14F-4D97-AF65-F5344CB8AC3E}">
        <p14:creationId xmlns:p14="http://schemas.microsoft.com/office/powerpoint/2010/main" val="508412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955A3-2839-4723-9CFC-F094DE68EC00}"/>
              </a:ext>
            </a:extLst>
          </p:cNvPr>
          <p:cNvSpPr>
            <a:spLocks noGrp="1"/>
          </p:cNvSpPr>
          <p:nvPr>
            <p:ph type="title"/>
          </p:nvPr>
        </p:nvSpPr>
        <p:spPr/>
        <p:txBody>
          <a:bodyPr/>
          <a:lstStyle/>
          <a:p>
            <a:r>
              <a:rPr lang="en-US" dirty="0"/>
              <a:t>run_task.sh</a:t>
            </a:r>
          </a:p>
        </p:txBody>
      </p:sp>
      <p:sp>
        <p:nvSpPr>
          <p:cNvPr id="3" name="Content Placeholder 2">
            <a:extLst>
              <a:ext uri="{FF2B5EF4-FFF2-40B4-BE49-F238E27FC236}">
                <a16:creationId xmlns:a16="http://schemas.microsoft.com/office/drawing/2014/main" id="{4C2D68A7-A323-4DF3-A304-88D2F1F270EF}"/>
              </a:ext>
            </a:extLst>
          </p:cNvPr>
          <p:cNvSpPr>
            <a:spLocks noGrp="1"/>
          </p:cNvSpPr>
          <p:nvPr>
            <p:ph idx="1"/>
          </p:nvPr>
        </p:nvSpPr>
        <p:spPr/>
        <p:txBody>
          <a:bodyPr/>
          <a:lstStyle/>
          <a:p>
            <a:r>
              <a:rPr lang="en-US" dirty="0"/>
              <a:t>“I could write a script for this…”</a:t>
            </a:r>
          </a:p>
          <a:p>
            <a:r>
              <a:rPr lang="en-US" dirty="0"/>
              <a:t>And scale it to the </a:t>
            </a:r>
            <a:r>
              <a:rPr lang="en-US" i="1" dirty="0"/>
              <a:t>entire dev process</a:t>
            </a:r>
            <a:endParaRPr lang="en-US" dirty="0"/>
          </a:p>
          <a:p>
            <a:endParaRPr lang="en-US" dirty="0"/>
          </a:p>
        </p:txBody>
      </p:sp>
      <p:pic>
        <p:nvPicPr>
          <p:cNvPr id="4" name="Picture 3">
            <a:extLst>
              <a:ext uri="{FF2B5EF4-FFF2-40B4-BE49-F238E27FC236}">
                <a16:creationId xmlns:a16="http://schemas.microsoft.com/office/drawing/2014/main" id="{C4218767-3CD2-455B-8270-D0689894D2E8}"/>
              </a:ext>
            </a:extLst>
          </p:cNvPr>
          <p:cNvPicPr>
            <a:picLocks noChangeAspect="1"/>
          </p:cNvPicPr>
          <p:nvPr/>
        </p:nvPicPr>
        <p:blipFill>
          <a:blip r:embed="rId2"/>
          <a:stretch>
            <a:fillRect/>
          </a:stretch>
        </p:blipFill>
        <p:spPr>
          <a:xfrm>
            <a:off x="6382327" y="1732449"/>
            <a:ext cx="4706904" cy="4630458"/>
          </a:xfrm>
          <a:prstGeom prst="rect">
            <a:avLst/>
          </a:prstGeom>
        </p:spPr>
      </p:pic>
    </p:spTree>
    <p:extLst>
      <p:ext uri="{BB962C8B-B14F-4D97-AF65-F5344CB8AC3E}">
        <p14:creationId xmlns:p14="http://schemas.microsoft.com/office/powerpoint/2010/main" val="6473678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BEC27-5292-4F78-A100-EF533A51920A}"/>
              </a:ext>
            </a:extLst>
          </p:cNvPr>
          <p:cNvSpPr>
            <a:spLocks noGrp="1"/>
          </p:cNvSpPr>
          <p:nvPr>
            <p:ph type="title"/>
          </p:nvPr>
        </p:nvSpPr>
        <p:spPr/>
        <p:txBody>
          <a:bodyPr/>
          <a:lstStyle/>
          <a:p>
            <a:r>
              <a:rPr lang="en-US" dirty="0"/>
              <a:t>Automation is still worth doing</a:t>
            </a:r>
          </a:p>
        </p:txBody>
      </p:sp>
      <p:sp>
        <p:nvSpPr>
          <p:cNvPr id="3" name="Content Placeholder 2">
            <a:extLst>
              <a:ext uri="{FF2B5EF4-FFF2-40B4-BE49-F238E27FC236}">
                <a16:creationId xmlns:a16="http://schemas.microsoft.com/office/drawing/2014/main" id="{BF37CD2A-3E2F-4850-BCBD-64173AAF1CCD}"/>
              </a:ext>
            </a:extLst>
          </p:cNvPr>
          <p:cNvSpPr>
            <a:spLocks noGrp="1"/>
          </p:cNvSpPr>
          <p:nvPr>
            <p:ph sz="half" idx="1"/>
          </p:nvPr>
        </p:nvSpPr>
        <p:spPr/>
        <p:txBody>
          <a:bodyPr/>
          <a:lstStyle/>
          <a:p>
            <a:r>
              <a:rPr lang="en-US" dirty="0"/>
              <a:t>Improve traceability for compliance purposes (and just get more visibility).</a:t>
            </a:r>
          </a:p>
          <a:p>
            <a:r>
              <a:rPr lang="en-US" dirty="0"/>
              <a:t>Get </a:t>
            </a:r>
            <a:r>
              <a:rPr lang="en-US" i="1" dirty="0"/>
              <a:t>some</a:t>
            </a:r>
            <a:r>
              <a:rPr lang="en-US" dirty="0"/>
              <a:t> testing done.</a:t>
            </a:r>
          </a:p>
          <a:p>
            <a:r>
              <a:rPr lang="en-US" dirty="0"/>
              <a:t>If you automate security, then it will contribute to your faster release cycle.</a:t>
            </a:r>
          </a:p>
          <a:p>
            <a:endParaRPr lang="en-US" dirty="0"/>
          </a:p>
        </p:txBody>
      </p:sp>
      <p:pic>
        <p:nvPicPr>
          <p:cNvPr id="6" name="Content Placeholder 5">
            <a:extLst>
              <a:ext uri="{FF2B5EF4-FFF2-40B4-BE49-F238E27FC236}">
                <a16:creationId xmlns:a16="http://schemas.microsoft.com/office/drawing/2014/main" id="{4B701750-8ED3-4AFB-B926-6AF336A0F14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37808" y="1732449"/>
            <a:ext cx="3289696" cy="2673531"/>
          </a:xfrm>
        </p:spPr>
      </p:pic>
    </p:spTree>
    <p:extLst>
      <p:ext uri="{BB962C8B-B14F-4D97-AF65-F5344CB8AC3E}">
        <p14:creationId xmlns:p14="http://schemas.microsoft.com/office/powerpoint/2010/main" val="1594216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95C4A-1D55-421E-89BE-C8F44486193E}"/>
              </a:ext>
            </a:extLst>
          </p:cNvPr>
          <p:cNvSpPr>
            <a:spLocks noGrp="1"/>
          </p:cNvSpPr>
          <p:nvPr>
            <p:ph type="title"/>
          </p:nvPr>
        </p:nvSpPr>
        <p:spPr/>
        <p:txBody>
          <a:bodyPr/>
          <a:lstStyle/>
          <a:p>
            <a:r>
              <a:rPr lang="en-US" dirty="0"/>
              <a:t>$ </a:t>
            </a:r>
            <a:r>
              <a:rPr lang="en-US" dirty="0" err="1"/>
              <a:t>whoami</a:t>
            </a:r>
            <a:endParaRPr lang="en-US" dirty="0"/>
          </a:p>
        </p:txBody>
      </p:sp>
      <p:sp>
        <p:nvSpPr>
          <p:cNvPr id="3" name="Content Placeholder 2">
            <a:extLst>
              <a:ext uri="{FF2B5EF4-FFF2-40B4-BE49-F238E27FC236}">
                <a16:creationId xmlns:a16="http://schemas.microsoft.com/office/drawing/2014/main" id="{0D08F91F-3721-4F0B-B2A9-752B80E966C9}"/>
              </a:ext>
            </a:extLst>
          </p:cNvPr>
          <p:cNvSpPr>
            <a:spLocks noGrp="1"/>
          </p:cNvSpPr>
          <p:nvPr>
            <p:ph sz="half" idx="1"/>
          </p:nvPr>
        </p:nvSpPr>
        <p:spPr/>
        <p:txBody>
          <a:bodyPr>
            <a:normAutofit/>
          </a:bodyPr>
          <a:lstStyle/>
          <a:p>
            <a:r>
              <a:rPr lang="en-US" dirty="0"/>
              <a:t>A geek that likes working with computers (shocking, I know)</a:t>
            </a:r>
          </a:p>
          <a:p>
            <a:r>
              <a:rPr lang="en-US" dirty="0"/>
              <a:t>Full-stack dev with experience in Python, .NET, Angular, Linux, etc.</a:t>
            </a:r>
          </a:p>
          <a:p>
            <a:r>
              <a:rPr lang="en-US" dirty="0"/>
              <a:t>Published papers on TDD and </a:t>
            </a:r>
            <a:r>
              <a:rPr lang="en-US" dirty="0" err="1"/>
              <a:t>DevSecOps</a:t>
            </a:r>
            <a:endParaRPr lang="en-US" dirty="0"/>
          </a:p>
          <a:p>
            <a:r>
              <a:rPr lang="en-US" dirty="0"/>
              <a:t>Implemented CI/CD for the High-frequency trading space and did consulting for Banking Service Provider</a:t>
            </a:r>
          </a:p>
        </p:txBody>
      </p:sp>
      <p:pic>
        <p:nvPicPr>
          <p:cNvPr id="6" name="Content Placeholder 5">
            <a:extLst>
              <a:ext uri="{FF2B5EF4-FFF2-40B4-BE49-F238E27FC236}">
                <a16:creationId xmlns:a16="http://schemas.microsoft.com/office/drawing/2014/main" id="{12C1084B-0CCE-4F60-84E8-7F0AADB70EC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13415" y="1731963"/>
            <a:ext cx="3043607" cy="4059237"/>
          </a:xfrm>
        </p:spPr>
      </p:pic>
    </p:spTree>
    <p:extLst>
      <p:ext uri="{BB962C8B-B14F-4D97-AF65-F5344CB8AC3E}">
        <p14:creationId xmlns:p14="http://schemas.microsoft.com/office/powerpoint/2010/main" val="24302468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06E8A-C56F-4D18-9945-0BF71A7CDC97}"/>
              </a:ext>
            </a:extLst>
          </p:cNvPr>
          <p:cNvSpPr>
            <a:spLocks noGrp="1"/>
          </p:cNvSpPr>
          <p:nvPr>
            <p:ph type="title"/>
          </p:nvPr>
        </p:nvSpPr>
        <p:spPr/>
        <p:txBody>
          <a:bodyPr/>
          <a:lstStyle/>
          <a:p>
            <a:r>
              <a:rPr lang="en-US" dirty="0"/>
              <a:t>Commoditize your infra</a:t>
            </a:r>
          </a:p>
        </p:txBody>
      </p:sp>
      <p:sp>
        <p:nvSpPr>
          <p:cNvPr id="3" name="Content Placeholder 2">
            <a:extLst>
              <a:ext uri="{FF2B5EF4-FFF2-40B4-BE49-F238E27FC236}">
                <a16:creationId xmlns:a16="http://schemas.microsoft.com/office/drawing/2014/main" id="{CA1C4780-C8F1-4165-A55C-7C26001EDA43}"/>
              </a:ext>
            </a:extLst>
          </p:cNvPr>
          <p:cNvSpPr>
            <a:spLocks noGrp="1"/>
          </p:cNvSpPr>
          <p:nvPr>
            <p:ph sz="half" idx="1"/>
          </p:nvPr>
        </p:nvSpPr>
        <p:spPr/>
        <p:txBody>
          <a:bodyPr/>
          <a:lstStyle/>
          <a:p>
            <a:r>
              <a:rPr lang="en-US" dirty="0"/>
              <a:t>Standardize makes things easier for ops</a:t>
            </a:r>
          </a:p>
          <a:p>
            <a:r>
              <a:rPr lang="en-US" dirty="0"/>
              <a:t>Standardize to reduce your security exposure</a:t>
            </a:r>
          </a:p>
        </p:txBody>
      </p:sp>
      <p:pic>
        <p:nvPicPr>
          <p:cNvPr id="6" name="Content Placeholder 5">
            <a:extLst>
              <a:ext uri="{FF2B5EF4-FFF2-40B4-BE49-F238E27FC236}">
                <a16:creationId xmlns:a16="http://schemas.microsoft.com/office/drawing/2014/main" id="{147DF42A-2901-4954-823E-44957D733B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89188" y="1827274"/>
            <a:ext cx="4280450" cy="4280450"/>
          </a:xfrm>
        </p:spPr>
      </p:pic>
    </p:spTree>
    <p:extLst>
      <p:ext uri="{BB962C8B-B14F-4D97-AF65-F5344CB8AC3E}">
        <p14:creationId xmlns:p14="http://schemas.microsoft.com/office/powerpoint/2010/main" val="30766421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028B3-BDEB-4849-8072-415553CB39C0}"/>
              </a:ext>
            </a:extLst>
          </p:cNvPr>
          <p:cNvSpPr>
            <a:spLocks noGrp="1"/>
          </p:cNvSpPr>
          <p:nvPr>
            <p:ph type="title"/>
          </p:nvPr>
        </p:nvSpPr>
        <p:spPr/>
        <p:txBody>
          <a:bodyPr/>
          <a:lstStyle/>
          <a:p>
            <a:r>
              <a:rPr lang="en-US" dirty="0"/>
              <a:t>Technology is made of people</a:t>
            </a:r>
          </a:p>
        </p:txBody>
      </p:sp>
      <p:sp>
        <p:nvSpPr>
          <p:cNvPr id="3" name="Content Placeholder 2">
            <a:extLst>
              <a:ext uri="{FF2B5EF4-FFF2-40B4-BE49-F238E27FC236}">
                <a16:creationId xmlns:a16="http://schemas.microsoft.com/office/drawing/2014/main" id="{73DE744F-4B78-4BFD-B741-42E853CA5165}"/>
              </a:ext>
            </a:extLst>
          </p:cNvPr>
          <p:cNvSpPr>
            <a:spLocks noGrp="1"/>
          </p:cNvSpPr>
          <p:nvPr>
            <p:ph idx="1"/>
          </p:nvPr>
        </p:nvSpPr>
        <p:spPr/>
        <p:txBody>
          <a:bodyPr/>
          <a:lstStyle/>
          <a:p>
            <a:r>
              <a:rPr lang="en-US" dirty="0"/>
              <a:t>Talk about your issues over lunch or coffee </a:t>
            </a:r>
          </a:p>
          <a:p>
            <a:r>
              <a:rPr lang="en-US" dirty="0"/>
              <a:t>Fix problems faster, or prevent them altogether by working together. </a:t>
            </a:r>
          </a:p>
          <a:p>
            <a:r>
              <a:rPr lang="en-US" dirty="0"/>
              <a:t>Solutions can come from a number of places. Trust your people to have good insights.</a:t>
            </a:r>
          </a:p>
        </p:txBody>
      </p:sp>
    </p:spTree>
    <p:extLst>
      <p:ext uri="{BB962C8B-B14F-4D97-AF65-F5344CB8AC3E}">
        <p14:creationId xmlns:p14="http://schemas.microsoft.com/office/powerpoint/2010/main" val="348042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B7A4B-0ABF-46F1-8A57-B808781B1185}"/>
              </a:ext>
            </a:extLst>
          </p:cNvPr>
          <p:cNvSpPr>
            <a:spLocks noGrp="1"/>
          </p:cNvSpPr>
          <p:nvPr>
            <p:ph type="title"/>
          </p:nvPr>
        </p:nvSpPr>
        <p:spPr/>
        <p:txBody>
          <a:bodyPr/>
          <a:lstStyle/>
          <a:p>
            <a:r>
              <a:rPr lang="en-US" dirty="0"/>
              <a:t>Happy side-effects</a:t>
            </a:r>
          </a:p>
        </p:txBody>
      </p:sp>
      <p:sp>
        <p:nvSpPr>
          <p:cNvPr id="3" name="Content Placeholder 2">
            <a:extLst>
              <a:ext uri="{FF2B5EF4-FFF2-40B4-BE49-F238E27FC236}">
                <a16:creationId xmlns:a16="http://schemas.microsoft.com/office/drawing/2014/main" id="{E6638994-A32B-4A7A-ABE7-A08BE9FCF4DD}"/>
              </a:ext>
            </a:extLst>
          </p:cNvPr>
          <p:cNvSpPr>
            <a:spLocks noGrp="1"/>
          </p:cNvSpPr>
          <p:nvPr>
            <p:ph idx="1"/>
          </p:nvPr>
        </p:nvSpPr>
        <p:spPr/>
        <p:txBody>
          <a:bodyPr/>
          <a:lstStyle/>
          <a:p>
            <a:r>
              <a:rPr lang="en-US" dirty="0"/>
              <a:t>Changes are being added faster, so your app needs to be resilient to change.</a:t>
            </a:r>
          </a:p>
          <a:p>
            <a:r>
              <a:rPr lang="en-US" dirty="0"/>
              <a:t>Conway’s law works in your favor.</a:t>
            </a:r>
          </a:p>
        </p:txBody>
      </p:sp>
      <p:pic>
        <p:nvPicPr>
          <p:cNvPr id="4" name="Picture 3">
            <a:extLst>
              <a:ext uri="{FF2B5EF4-FFF2-40B4-BE49-F238E27FC236}">
                <a16:creationId xmlns:a16="http://schemas.microsoft.com/office/drawing/2014/main" id="{4E3AFD64-5717-42B8-8544-817A94AB170D}"/>
              </a:ext>
            </a:extLst>
          </p:cNvPr>
          <p:cNvPicPr>
            <a:picLocks noChangeAspect="1"/>
          </p:cNvPicPr>
          <p:nvPr/>
        </p:nvPicPr>
        <p:blipFill>
          <a:blip r:embed="rId3"/>
          <a:stretch>
            <a:fillRect/>
          </a:stretch>
        </p:blipFill>
        <p:spPr>
          <a:xfrm>
            <a:off x="4073839" y="3306809"/>
            <a:ext cx="3208298" cy="3124471"/>
          </a:xfrm>
          <a:prstGeom prst="rect">
            <a:avLst/>
          </a:prstGeom>
        </p:spPr>
      </p:pic>
    </p:spTree>
    <p:extLst>
      <p:ext uri="{BB962C8B-B14F-4D97-AF65-F5344CB8AC3E}">
        <p14:creationId xmlns:p14="http://schemas.microsoft.com/office/powerpoint/2010/main" val="758851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4FB9-3CA7-442E-874A-A16F4E342343}"/>
              </a:ext>
            </a:extLst>
          </p:cNvPr>
          <p:cNvSpPr>
            <a:spLocks noGrp="1"/>
          </p:cNvSpPr>
          <p:nvPr>
            <p:ph type="title"/>
          </p:nvPr>
        </p:nvSpPr>
        <p:spPr/>
        <p:txBody>
          <a:bodyPr/>
          <a:lstStyle/>
          <a:p>
            <a:r>
              <a:rPr lang="en-US" dirty="0"/>
              <a:t>And now the flipside</a:t>
            </a:r>
          </a:p>
        </p:txBody>
      </p:sp>
      <p:sp>
        <p:nvSpPr>
          <p:cNvPr id="3" name="Content Placeholder 2">
            <a:extLst>
              <a:ext uri="{FF2B5EF4-FFF2-40B4-BE49-F238E27FC236}">
                <a16:creationId xmlns:a16="http://schemas.microsoft.com/office/drawing/2014/main" id="{3DB1BAF4-9BFF-4EFA-9BB3-1FB977BC4296}"/>
              </a:ext>
            </a:extLst>
          </p:cNvPr>
          <p:cNvSpPr>
            <a:spLocks noGrp="1"/>
          </p:cNvSpPr>
          <p:nvPr>
            <p:ph sz="half" idx="1"/>
          </p:nvPr>
        </p:nvSpPr>
        <p:spPr/>
        <p:txBody>
          <a:bodyPr>
            <a:normAutofit fontScale="92500" lnSpcReduction="10000"/>
          </a:bodyPr>
          <a:lstStyle/>
          <a:p>
            <a:r>
              <a:rPr lang="en-US" dirty="0"/>
              <a:t>This is a complex migration, one that will increase work for developers.</a:t>
            </a:r>
          </a:p>
          <a:p>
            <a:r>
              <a:rPr lang="en-US" dirty="0"/>
              <a:t>You’ll never have full automation and for security, compliance and host of reasons, there are still manual processes.</a:t>
            </a:r>
          </a:p>
          <a:p>
            <a:r>
              <a:rPr lang="en-US" dirty="0"/>
              <a:t>CI/CD is complex. More complex pipelines can be harder to troubleshoot.</a:t>
            </a:r>
          </a:p>
          <a:p>
            <a:r>
              <a:rPr lang="en-US" dirty="0"/>
              <a:t>Build times will matter a lot.</a:t>
            </a:r>
          </a:p>
          <a:p>
            <a:r>
              <a:rPr lang="en-US" dirty="0"/>
              <a:t>There are security concerns with increased collaboration.</a:t>
            </a:r>
          </a:p>
          <a:p>
            <a:r>
              <a:rPr lang="en-US" dirty="0"/>
              <a:t>Specialized skills and cross-training is required.</a:t>
            </a:r>
          </a:p>
          <a:p>
            <a:endParaRPr lang="en-US" dirty="0"/>
          </a:p>
        </p:txBody>
      </p:sp>
      <p:pic>
        <p:nvPicPr>
          <p:cNvPr id="14" name="Content Placeholder 13">
            <a:extLst>
              <a:ext uri="{FF2B5EF4-FFF2-40B4-BE49-F238E27FC236}">
                <a16:creationId xmlns:a16="http://schemas.microsoft.com/office/drawing/2014/main" id="{8FDB6522-1D7E-4943-90E7-8279252469A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25046" y="2515734"/>
            <a:ext cx="3122284" cy="2813911"/>
          </a:xfrm>
        </p:spPr>
      </p:pic>
    </p:spTree>
    <p:extLst>
      <p:ext uri="{BB962C8B-B14F-4D97-AF65-F5344CB8AC3E}">
        <p14:creationId xmlns:p14="http://schemas.microsoft.com/office/powerpoint/2010/main" val="25247612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EC554-7C45-4E4F-A83C-18D7800E4681}"/>
              </a:ext>
            </a:extLst>
          </p:cNvPr>
          <p:cNvSpPr>
            <a:spLocks noGrp="1"/>
          </p:cNvSpPr>
          <p:nvPr>
            <p:ph type="title"/>
          </p:nvPr>
        </p:nvSpPr>
        <p:spPr/>
        <p:txBody>
          <a:bodyPr/>
          <a:lstStyle/>
          <a:p>
            <a:r>
              <a:rPr lang="en-US" dirty="0"/>
              <a:t>In the long run however…</a:t>
            </a:r>
          </a:p>
        </p:txBody>
      </p:sp>
      <p:sp>
        <p:nvSpPr>
          <p:cNvPr id="3" name="Content Placeholder 2">
            <a:extLst>
              <a:ext uri="{FF2B5EF4-FFF2-40B4-BE49-F238E27FC236}">
                <a16:creationId xmlns:a16="http://schemas.microsoft.com/office/drawing/2014/main" id="{2558D914-4E81-49F5-A36F-A465A8682BF6}"/>
              </a:ext>
            </a:extLst>
          </p:cNvPr>
          <p:cNvSpPr>
            <a:spLocks noGrp="1"/>
          </p:cNvSpPr>
          <p:nvPr>
            <p:ph idx="1"/>
          </p:nvPr>
        </p:nvSpPr>
        <p:spPr/>
        <p:txBody>
          <a:bodyPr/>
          <a:lstStyle/>
          <a:p>
            <a:r>
              <a:rPr lang="en-US" dirty="0"/>
              <a:t>Respond to the market faster.</a:t>
            </a:r>
          </a:p>
          <a:p>
            <a:r>
              <a:rPr lang="en-US" dirty="0"/>
              <a:t>Automation will make your teams more productive.</a:t>
            </a:r>
          </a:p>
          <a:p>
            <a:r>
              <a:rPr lang="en-US" dirty="0"/>
              <a:t>Faster releases mean faster feedback, which mean faster fixes.</a:t>
            </a:r>
          </a:p>
          <a:p>
            <a:r>
              <a:rPr lang="en-US" dirty="0"/>
              <a:t>CI/CD can lead to “safer” releases.</a:t>
            </a:r>
          </a:p>
          <a:p>
            <a:r>
              <a:rPr lang="en-US" dirty="0"/>
              <a:t>Monitoring is important because software systems are complex.</a:t>
            </a:r>
          </a:p>
          <a:p>
            <a:r>
              <a:rPr lang="en-US" dirty="0"/>
              <a:t>Embracing CI/CD has a lot of positive side effects, like working better together.</a:t>
            </a:r>
          </a:p>
          <a:p>
            <a:r>
              <a:rPr lang="en-US" dirty="0"/>
              <a:t>Remote work is not a hinderance, but an enabler.</a:t>
            </a:r>
          </a:p>
          <a:p>
            <a:pPr marL="36900" indent="0">
              <a:buNone/>
            </a:pPr>
            <a:endParaRPr lang="en-US" dirty="0"/>
          </a:p>
          <a:p>
            <a:endParaRPr lang="en-US" dirty="0"/>
          </a:p>
          <a:p>
            <a:endParaRPr lang="en-US" dirty="0"/>
          </a:p>
        </p:txBody>
      </p:sp>
    </p:spTree>
    <p:extLst>
      <p:ext uri="{BB962C8B-B14F-4D97-AF65-F5344CB8AC3E}">
        <p14:creationId xmlns:p14="http://schemas.microsoft.com/office/powerpoint/2010/main" val="14286448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E7BE-7050-4BD8-8E61-8C079071E067}"/>
              </a:ext>
            </a:extLst>
          </p:cNvPr>
          <p:cNvSpPr>
            <a:spLocks noGrp="1"/>
          </p:cNvSpPr>
          <p:nvPr>
            <p:ph type="title"/>
          </p:nvPr>
        </p:nvSpPr>
        <p:spPr/>
        <p:txBody>
          <a:bodyPr/>
          <a:lstStyle/>
          <a:p>
            <a:r>
              <a:rPr lang="en-US" dirty="0"/>
              <a:t>See also…</a:t>
            </a:r>
          </a:p>
        </p:txBody>
      </p:sp>
      <p:sp>
        <p:nvSpPr>
          <p:cNvPr id="3" name="Content Placeholder 2">
            <a:extLst>
              <a:ext uri="{FF2B5EF4-FFF2-40B4-BE49-F238E27FC236}">
                <a16:creationId xmlns:a16="http://schemas.microsoft.com/office/drawing/2014/main" id="{043CC1AE-4640-4E8A-8FC5-0A926CE764E4}"/>
              </a:ext>
            </a:extLst>
          </p:cNvPr>
          <p:cNvSpPr>
            <a:spLocks noGrp="1"/>
          </p:cNvSpPr>
          <p:nvPr>
            <p:ph idx="1"/>
          </p:nvPr>
        </p:nvSpPr>
        <p:spPr/>
        <p:txBody>
          <a:bodyPr/>
          <a:lstStyle/>
          <a:p>
            <a:r>
              <a:rPr lang="en-US" dirty="0"/>
              <a:t>“The Phoenix Project”, by Gene Kim.</a:t>
            </a:r>
          </a:p>
          <a:p>
            <a:r>
              <a:rPr lang="en-US" dirty="0"/>
              <a:t>Google’s SRE course on Coursera.</a:t>
            </a:r>
          </a:p>
          <a:p>
            <a:r>
              <a:rPr lang="en-US" dirty="0"/>
              <a:t>“A qualitative study of DevOps usage in practice”,  F.M.A Erich, C. </a:t>
            </a:r>
            <a:r>
              <a:rPr lang="en-US" dirty="0" err="1"/>
              <a:t>Amrti</a:t>
            </a:r>
            <a:r>
              <a:rPr lang="en-US" dirty="0"/>
              <a:t>, M. </a:t>
            </a:r>
            <a:r>
              <a:rPr lang="en-US" dirty="0" err="1"/>
              <a:t>Daneva</a:t>
            </a:r>
            <a:endParaRPr lang="en-US" dirty="0"/>
          </a:p>
          <a:p>
            <a:r>
              <a:rPr lang="en-US" dirty="0"/>
              <a:t>“</a:t>
            </a:r>
            <a:r>
              <a:rPr lang="en-US" dirty="0" err="1"/>
              <a:t>DevOpsSec</a:t>
            </a:r>
            <a:r>
              <a:rPr lang="en-US" dirty="0"/>
              <a:t>”, Jim Bird</a:t>
            </a:r>
          </a:p>
          <a:p>
            <a:r>
              <a:rPr lang="en-US" dirty="0"/>
              <a:t>“Trade-</a:t>
            </a:r>
            <a:r>
              <a:rPr lang="en-US" dirty="0" err="1"/>
              <a:t>Ofs</a:t>
            </a:r>
            <a:r>
              <a:rPr lang="en-US" dirty="0"/>
              <a:t> in Continuous Integration: Assurance, Security, and Flexibility”, Michael Hilton, Nicholas Nelson and Timothy Tunnel</a:t>
            </a:r>
          </a:p>
          <a:p>
            <a:r>
              <a:rPr lang="en-US" dirty="0"/>
              <a:t>“The </a:t>
            </a:r>
            <a:r>
              <a:rPr lang="en-US" dirty="0" err="1"/>
              <a:t>DevSecOps</a:t>
            </a:r>
            <a:r>
              <a:rPr lang="en-US" dirty="0"/>
              <a:t> and Agency Theory”, Jong Seok Lee</a:t>
            </a:r>
          </a:p>
          <a:p>
            <a:r>
              <a:rPr lang="en-US" dirty="0"/>
              <a:t>“Containers will not fix your broken culture (and other hard truths)”, Bridget </a:t>
            </a:r>
            <a:r>
              <a:rPr lang="en-US" dirty="0" err="1"/>
              <a:t>Kromhout</a:t>
            </a:r>
            <a:endParaRPr lang="en-US" dirty="0"/>
          </a:p>
          <a:p>
            <a:endParaRPr lang="en-US" dirty="0"/>
          </a:p>
        </p:txBody>
      </p:sp>
    </p:spTree>
    <p:extLst>
      <p:ext uri="{BB962C8B-B14F-4D97-AF65-F5344CB8AC3E}">
        <p14:creationId xmlns:p14="http://schemas.microsoft.com/office/powerpoint/2010/main" val="4099570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3387-AC4C-43DE-A3DC-D6A3CBC3896B}"/>
              </a:ext>
            </a:extLst>
          </p:cNvPr>
          <p:cNvSpPr>
            <a:spLocks noGrp="1"/>
          </p:cNvSpPr>
          <p:nvPr>
            <p:ph type="title"/>
          </p:nvPr>
        </p:nvSpPr>
        <p:spPr/>
        <p:txBody>
          <a:bodyPr/>
          <a:lstStyle/>
          <a:p>
            <a:r>
              <a:rPr lang="en-US" dirty="0"/>
              <a:t>Get in touch with me</a:t>
            </a:r>
          </a:p>
        </p:txBody>
      </p:sp>
      <p:pic>
        <p:nvPicPr>
          <p:cNvPr id="9" name="Content Placeholder 8">
            <a:extLst>
              <a:ext uri="{FF2B5EF4-FFF2-40B4-BE49-F238E27FC236}">
                <a16:creationId xmlns:a16="http://schemas.microsoft.com/office/drawing/2014/main" id="{40387EAB-F849-46E8-A573-0EE344040D2E}"/>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939405" y="1732449"/>
            <a:ext cx="3325782" cy="3293388"/>
          </a:xfrm>
        </p:spPr>
      </p:pic>
      <p:sp>
        <p:nvSpPr>
          <p:cNvPr id="6" name="Content Placeholder 5">
            <a:extLst>
              <a:ext uri="{FF2B5EF4-FFF2-40B4-BE49-F238E27FC236}">
                <a16:creationId xmlns:a16="http://schemas.microsoft.com/office/drawing/2014/main" id="{08455E67-6FB2-4B33-9552-4A78D6E6699A}"/>
              </a:ext>
            </a:extLst>
          </p:cNvPr>
          <p:cNvSpPr>
            <a:spLocks noGrp="1"/>
          </p:cNvSpPr>
          <p:nvPr>
            <p:ph sz="half" idx="2"/>
          </p:nvPr>
        </p:nvSpPr>
        <p:spPr/>
        <p:txBody>
          <a:bodyPr/>
          <a:lstStyle/>
          <a:p>
            <a:r>
              <a:rPr lang="en-US" dirty="0"/>
              <a:t>Phone: +91 988 1585 223</a:t>
            </a:r>
          </a:p>
          <a:p>
            <a:r>
              <a:rPr lang="en-US" dirty="0"/>
              <a:t>Email: </a:t>
            </a:r>
            <a:r>
              <a:rPr lang="en-US" dirty="0">
                <a:hlinkClick r:id="rId3"/>
              </a:rPr>
              <a:t>dhv2712@gmail.com</a:t>
            </a:r>
            <a:r>
              <a:rPr lang="en-US" dirty="0"/>
              <a:t> | </a:t>
            </a:r>
            <a:r>
              <a:rPr lang="en-US" dirty="0">
                <a:hlinkClick r:id="rId4"/>
              </a:rPr>
              <a:t>dhaval.anjaria@associates.scit.edu</a:t>
            </a:r>
            <a:endParaRPr lang="en-US" dirty="0"/>
          </a:p>
          <a:p>
            <a:r>
              <a:rPr lang="en-US" dirty="0" err="1"/>
              <a:t>LinkedIN</a:t>
            </a:r>
            <a:r>
              <a:rPr lang="en-US" dirty="0"/>
              <a:t>: </a:t>
            </a:r>
            <a:r>
              <a:rPr lang="en-US" dirty="0">
                <a:hlinkClick r:id="rId5"/>
              </a:rPr>
              <a:t>https://www.linkedin.com/in/dhavalanjaria/</a:t>
            </a:r>
            <a:endParaRPr lang="en-US" dirty="0"/>
          </a:p>
          <a:p>
            <a:r>
              <a:rPr lang="en-US" dirty="0"/>
              <a:t>Twitter: @DhavalAnjaria</a:t>
            </a:r>
          </a:p>
        </p:txBody>
      </p:sp>
      <p:sp>
        <p:nvSpPr>
          <p:cNvPr id="7" name="AutoShape 2">
            <a:extLst>
              <a:ext uri="{FF2B5EF4-FFF2-40B4-BE49-F238E27FC236}">
                <a16:creationId xmlns:a16="http://schemas.microsoft.com/office/drawing/2014/main" id="{360C4673-7323-42C5-A2E7-815FC784951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64502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A49617-C988-47C8-BF09-99255BE15D84}"/>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FBC7EA83-2380-4F4F-810A-2026F24425A6}"/>
              </a:ext>
            </a:extLst>
          </p:cNvPr>
          <p:cNvSpPr>
            <a:spLocks noGrp="1"/>
          </p:cNvSpPr>
          <p:nvPr>
            <p:ph type="body" idx="1"/>
          </p:nvPr>
        </p:nvSpPr>
        <p:spPr/>
        <p:txBody>
          <a:bodyPr/>
          <a:lstStyle/>
          <a:p>
            <a:r>
              <a:rPr lang="en-US" dirty="0"/>
              <a:t>Questions, please?</a:t>
            </a:r>
          </a:p>
        </p:txBody>
      </p:sp>
    </p:spTree>
    <p:extLst>
      <p:ext uri="{BB962C8B-B14F-4D97-AF65-F5344CB8AC3E}">
        <p14:creationId xmlns:p14="http://schemas.microsoft.com/office/powerpoint/2010/main" val="14172984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B04C8A-239B-4B3E-B907-DAC8A3B6F025}"/>
              </a:ext>
            </a:extLst>
          </p:cNvPr>
          <p:cNvSpPr/>
          <p:nvPr/>
        </p:nvSpPr>
        <p:spPr>
          <a:xfrm>
            <a:off x="997527" y="1731963"/>
            <a:ext cx="9975273" cy="4179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B38E89DF-3D3C-431A-8EED-3399087DB39F}"/>
              </a:ext>
            </a:extLst>
          </p:cNvPr>
          <p:cNvSpPr>
            <a:spLocks noGrp="1"/>
          </p:cNvSpPr>
          <p:nvPr>
            <p:ph type="title"/>
          </p:nvPr>
        </p:nvSpPr>
        <p:spPr/>
        <p:txBody>
          <a:bodyPr/>
          <a:lstStyle/>
          <a:p>
            <a:r>
              <a:rPr lang="en-US" dirty="0"/>
              <a:t>What is DevOps?</a:t>
            </a:r>
          </a:p>
        </p:txBody>
      </p:sp>
      <p:pic>
        <p:nvPicPr>
          <p:cNvPr id="5" name="Content Placeholder 4">
            <a:extLst>
              <a:ext uri="{FF2B5EF4-FFF2-40B4-BE49-F238E27FC236}">
                <a16:creationId xmlns:a16="http://schemas.microsoft.com/office/drawing/2014/main" id="{2CB08CEA-13C3-4B6B-8770-740ED0A5C98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47410" y="1731963"/>
            <a:ext cx="7887654" cy="4059237"/>
          </a:xfrm>
          <a:prstGeom prst="rect">
            <a:avLst/>
          </a:prstGeom>
        </p:spPr>
      </p:pic>
    </p:spTree>
    <p:extLst>
      <p:ext uri="{BB962C8B-B14F-4D97-AF65-F5344CB8AC3E}">
        <p14:creationId xmlns:p14="http://schemas.microsoft.com/office/powerpoint/2010/main" val="89649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DD3A-0051-44CA-93A4-314A56DE9EE9}"/>
              </a:ext>
            </a:extLst>
          </p:cNvPr>
          <p:cNvSpPr>
            <a:spLocks noGrp="1"/>
          </p:cNvSpPr>
          <p:nvPr>
            <p:ph type="title"/>
          </p:nvPr>
        </p:nvSpPr>
        <p:spPr/>
        <p:txBody>
          <a:bodyPr/>
          <a:lstStyle/>
          <a:p>
            <a:r>
              <a:rPr lang="en-US" dirty="0"/>
              <a:t>It’s a way of doing things</a:t>
            </a:r>
          </a:p>
        </p:txBody>
      </p:sp>
      <p:sp>
        <p:nvSpPr>
          <p:cNvPr id="3" name="Content Placeholder 2">
            <a:extLst>
              <a:ext uri="{FF2B5EF4-FFF2-40B4-BE49-F238E27FC236}">
                <a16:creationId xmlns:a16="http://schemas.microsoft.com/office/drawing/2014/main" id="{A3DD46F8-5302-41C3-8C4C-919A49D731BC}"/>
              </a:ext>
            </a:extLst>
          </p:cNvPr>
          <p:cNvSpPr>
            <a:spLocks noGrp="1"/>
          </p:cNvSpPr>
          <p:nvPr>
            <p:ph idx="1"/>
          </p:nvPr>
        </p:nvSpPr>
        <p:spPr/>
        <p:txBody>
          <a:bodyPr/>
          <a:lstStyle/>
          <a:p>
            <a:r>
              <a:rPr lang="en-US" dirty="0"/>
              <a:t>This means that technology is only </a:t>
            </a:r>
            <a:r>
              <a:rPr lang="en-US" i="1" dirty="0"/>
              <a:t>part</a:t>
            </a:r>
            <a:r>
              <a:rPr lang="en-US" dirty="0"/>
              <a:t> of the equation</a:t>
            </a:r>
          </a:p>
          <a:p>
            <a:r>
              <a:rPr lang="en-US" dirty="0"/>
              <a:t>There are aspects of culture, automation, sharing and measurement with DevOps</a:t>
            </a:r>
          </a:p>
        </p:txBody>
      </p:sp>
      <p:pic>
        <p:nvPicPr>
          <p:cNvPr id="5" name="Picture 4">
            <a:extLst>
              <a:ext uri="{FF2B5EF4-FFF2-40B4-BE49-F238E27FC236}">
                <a16:creationId xmlns:a16="http://schemas.microsoft.com/office/drawing/2014/main" id="{953759B9-4917-4F91-933F-C706E4BEE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403" y="3014682"/>
            <a:ext cx="5388545" cy="3104408"/>
          </a:xfrm>
          <a:prstGeom prst="rect">
            <a:avLst/>
          </a:prstGeom>
        </p:spPr>
      </p:pic>
    </p:spTree>
    <p:extLst>
      <p:ext uri="{BB962C8B-B14F-4D97-AF65-F5344CB8AC3E}">
        <p14:creationId xmlns:p14="http://schemas.microsoft.com/office/powerpoint/2010/main" val="1567479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9A201-3DDF-4DF1-BFBA-FCD69729ECF0}"/>
              </a:ext>
            </a:extLst>
          </p:cNvPr>
          <p:cNvSpPr>
            <a:spLocks noGrp="1"/>
          </p:cNvSpPr>
          <p:nvPr>
            <p:ph type="title"/>
          </p:nvPr>
        </p:nvSpPr>
        <p:spPr/>
        <p:txBody>
          <a:bodyPr/>
          <a:lstStyle/>
          <a:p>
            <a:r>
              <a:rPr lang="en-US" dirty="0"/>
              <a:t>But I can’t because…</a:t>
            </a:r>
          </a:p>
        </p:txBody>
      </p:sp>
      <p:sp>
        <p:nvSpPr>
          <p:cNvPr id="3" name="Content Placeholder 2">
            <a:extLst>
              <a:ext uri="{FF2B5EF4-FFF2-40B4-BE49-F238E27FC236}">
                <a16:creationId xmlns:a16="http://schemas.microsoft.com/office/drawing/2014/main" id="{2012B3B6-7153-4A7A-9FB3-48B9A3AB7C32}"/>
              </a:ext>
            </a:extLst>
          </p:cNvPr>
          <p:cNvSpPr>
            <a:spLocks noGrp="1"/>
          </p:cNvSpPr>
          <p:nvPr>
            <p:ph idx="1"/>
          </p:nvPr>
        </p:nvSpPr>
        <p:spPr/>
        <p:txBody>
          <a:bodyPr/>
          <a:lstStyle/>
          <a:p>
            <a:r>
              <a:rPr lang="en-US" dirty="0"/>
              <a:t>The Client owns the environment totally and won’t give us access at all, so no automated releases.</a:t>
            </a:r>
          </a:p>
          <a:p>
            <a:r>
              <a:rPr lang="en-US" dirty="0"/>
              <a:t>I don’t have the time and resources to make such a shift and I don’t see the value.</a:t>
            </a:r>
          </a:p>
          <a:p>
            <a:r>
              <a:rPr lang="en-US" dirty="0"/>
              <a:t>I don’t think I need it. My process is fine as it is.</a:t>
            </a:r>
          </a:p>
          <a:p>
            <a:r>
              <a:rPr lang="en-US" dirty="0"/>
              <a:t>My process needs manual reviews that </a:t>
            </a:r>
            <a:r>
              <a:rPr lang="en-US" i="1" dirty="0"/>
              <a:t>cannot</a:t>
            </a:r>
            <a:r>
              <a:rPr lang="en-US" dirty="0"/>
              <a:t> be automated under any circumstances.</a:t>
            </a:r>
          </a:p>
          <a:p>
            <a:endParaRPr lang="en-US" dirty="0"/>
          </a:p>
        </p:txBody>
      </p:sp>
    </p:spTree>
    <p:extLst>
      <p:ext uri="{BB962C8B-B14F-4D97-AF65-F5344CB8AC3E}">
        <p14:creationId xmlns:p14="http://schemas.microsoft.com/office/powerpoint/2010/main" val="1896599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8EBE0-8C90-411E-85C3-7CFFAB32E0D1}"/>
              </a:ext>
            </a:extLst>
          </p:cNvPr>
          <p:cNvSpPr>
            <a:spLocks noGrp="1"/>
          </p:cNvSpPr>
          <p:nvPr>
            <p:ph type="title"/>
          </p:nvPr>
        </p:nvSpPr>
        <p:spPr/>
        <p:txBody>
          <a:bodyPr/>
          <a:lstStyle/>
          <a:p>
            <a:r>
              <a:rPr lang="en-US" dirty="0"/>
              <a:t>So let’s take it slow…</a:t>
            </a:r>
          </a:p>
        </p:txBody>
      </p:sp>
      <p:sp>
        <p:nvSpPr>
          <p:cNvPr id="3" name="Content Placeholder 2">
            <a:extLst>
              <a:ext uri="{FF2B5EF4-FFF2-40B4-BE49-F238E27FC236}">
                <a16:creationId xmlns:a16="http://schemas.microsoft.com/office/drawing/2014/main" id="{B55E606C-15D4-4D71-8BBB-BBF7ACECDBF5}"/>
              </a:ext>
            </a:extLst>
          </p:cNvPr>
          <p:cNvSpPr>
            <a:spLocks noGrp="1"/>
          </p:cNvSpPr>
          <p:nvPr>
            <p:ph idx="1"/>
          </p:nvPr>
        </p:nvSpPr>
        <p:spPr/>
        <p:txBody>
          <a:bodyPr/>
          <a:lstStyle/>
          <a:p>
            <a:r>
              <a:rPr lang="en-US" dirty="0"/>
              <a:t>Create a build…</a:t>
            </a:r>
          </a:p>
          <a:p>
            <a:r>
              <a:rPr lang="en-US" dirty="0"/>
              <a:t>Create releases…</a:t>
            </a:r>
          </a:p>
          <a:p>
            <a:r>
              <a:rPr lang="en-US" dirty="0"/>
              <a:t>Publish release artifacts…</a:t>
            </a:r>
          </a:p>
          <a:p>
            <a:r>
              <a:rPr lang="en-US" dirty="0"/>
              <a:t>Rinse, repeat</a:t>
            </a:r>
          </a:p>
        </p:txBody>
      </p:sp>
    </p:spTree>
    <p:extLst>
      <p:ext uri="{BB962C8B-B14F-4D97-AF65-F5344CB8AC3E}">
        <p14:creationId xmlns:p14="http://schemas.microsoft.com/office/powerpoint/2010/main" val="2479917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C88D7-A796-4434-A030-EB97F5F1E777}"/>
              </a:ext>
            </a:extLst>
          </p:cNvPr>
          <p:cNvSpPr>
            <a:spLocks noGrp="1"/>
          </p:cNvSpPr>
          <p:nvPr>
            <p:ph type="title"/>
          </p:nvPr>
        </p:nvSpPr>
        <p:spPr/>
        <p:txBody>
          <a:bodyPr/>
          <a:lstStyle/>
          <a:p>
            <a:r>
              <a:rPr lang="en-US" dirty="0"/>
              <a:t>The Build Pipeline</a:t>
            </a:r>
          </a:p>
        </p:txBody>
      </p:sp>
      <p:sp>
        <p:nvSpPr>
          <p:cNvPr id="4" name="Content Placeholder 3">
            <a:extLst>
              <a:ext uri="{FF2B5EF4-FFF2-40B4-BE49-F238E27FC236}">
                <a16:creationId xmlns:a16="http://schemas.microsoft.com/office/drawing/2014/main" id="{B7961876-0966-4E65-A869-5C001894C7F1}"/>
              </a:ext>
            </a:extLst>
          </p:cNvPr>
          <p:cNvSpPr>
            <a:spLocks noGrp="1"/>
          </p:cNvSpPr>
          <p:nvPr>
            <p:ph sz="half" idx="1"/>
          </p:nvPr>
        </p:nvSpPr>
        <p:spPr/>
        <p:txBody>
          <a:bodyPr/>
          <a:lstStyle/>
          <a:p>
            <a:r>
              <a:rPr lang="en-US" dirty="0"/>
              <a:t>Take your code from anywhere</a:t>
            </a:r>
          </a:p>
          <a:p>
            <a:r>
              <a:rPr lang="en-US" dirty="0"/>
              <a:t>This code could also be connected to some Jira board or other such solution</a:t>
            </a:r>
          </a:p>
        </p:txBody>
      </p:sp>
      <p:pic>
        <p:nvPicPr>
          <p:cNvPr id="7" name="Content Placeholder 6">
            <a:extLst>
              <a:ext uri="{FF2B5EF4-FFF2-40B4-BE49-F238E27FC236}">
                <a16:creationId xmlns:a16="http://schemas.microsoft.com/office/drawing/2014/main" id="{0E1EB32C-5174-4901-913C-A62A94EC3E2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756064" y="1580050"/>
            <a:ext cx="3511493" cy="4980671"/>
          </a:xfrm>
        </p:spPr>
      </p:pic>
      <p:pic>
        <p:nvPicPr>
          <p:cNvPr id="3" name="Picture 2">
            <a:extLst>
              <a:ext uri="{FF2B5EF4-FFF2-40B4-BE49-F238E27FC236}">
                <a16:creationId xmlns:a16="http://schemas.microsoft.com/office/drawing/2014/main" id="{38BA5C8F-2141-4A6B-949C-ED23D1EBCD41}"/>
              </a:ext>
            </a:extLst>
          </p:cNvPr>
          <p:cNvPicPr>
            <a:picLocks noChangeAspect="1"/>
          </p:cNvPicPr>
          <p:nvPr/>
        </p:nvPicPr>
        <p:blipFill>
          <a:blip r:embed="rId4"/>
          <a:stretch>
            <a:fillRect/>
          </a:stretch>
        </p:blipFill>
        <p:spPr>
          <a:xfrm>
            <a:off x="1281601" y="5241616"/>
            <a:ext cx="3803978" cy="1099166"/>
          </a:xfrm>
          <a:prstGeom prst="rect">
            <a:avLst/>
          </a:prstGeom>
        </p:spPr>
      </p:pic>
      <p:cxnSp>
        <p:nvCxnSpPr>
          <p:cNvPr id="12" name="Connector: Elbow 11">
            <a:extLst>
              <a:ext uri="{FF2B5EF4-FFF2-40B4-BE49-F238E27FC236}">
                <a16:creationId xmlns:a16="http://schemas.microsoft.com/office/drawing/2014/main" id="{6D0A89D8-6398-45AE-A02E-FD6D616E8C07}"/>
              </a:ext>
            </a:extLst>
          </p:cNvPr>
          <p:cNvCxnSpPr>
            <a:cxnSpLocks/>
            <a:stCxn id="3" idx="3"/>
            <a:endCxn id="7" idx="1"/>
          </p:cNvCxnSpPr>
          <p:nvPr/>
        </p:nvCxnSpPr>
        <p:spPr>
          <a:xfrm flipV="1">
            <a:off x="5085579" y="4070386"/>
            <a:ext cx="2670485" cy="1720813"/>
          </a:xfrm>
          <a:prstGeom prst="bentConnector3">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21614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90BF-2C63-4751-912A-B1C019D2542F}"/>
              </a:ext>
            </a:extLst>
          </p:cNvPr>
          <p:cNvSpPr>
            <a:spLocks noGrp="1"/>
          </p:cNvSpPr>
          <p:nvPr>
            <p:ph type="title"/>
          </p:nvPr>
        </p:nvSpPr>
        <p:spPr/>
        <p:txBody>
          <a:bodyPr/>
          <a:lstStyle/>
          <a:p>
            <a:r>
              <a:rPr lang="en-US" dirty="0"/>
              <a:t>The Build Pipeline</a:t>
            </a:r>
          </a:p>
        </p:txBody>
      </p:sp>
      <p:sp>
        <p:nvSpPr>
          <p:cNvPr id="3" name="Content Placeholder 2">
            <a:extLst>
              <a:ext uri="{FF2B5EF4-FFF2-40B4-BE49-F238E27FC236}">
                <a16:creationId xmlns:a16="http://schemas.microsoft.com/office/drawing/2014/main" id="{8F5EC9FF-6F99-43CD-91EF-AB1FFFBD51AB}"/>
              </a:ext>
            </a:extLst>
          </p:cNvPr>
          <p:cNvSpPr>
            <a:spLocks noGrp="1"/>
          </p:cNvSpPr>
          <p:nvPr>
            <p:ph sz="half" idx="1"/>
          </p:nvPr>
        </p:nvSpPr>
        <p:spPr/>
        <p:txBody>
          <a:bodyPr/>
          <a:lstStyle/>
          <a:p>
            <a:r>
              <a:rPr lang="en-US" dirty="0"/>
              <a:t>Select a template or start with an empty pipeline.</a:t>
            </a:r>
          </a:p>
        </p:txBody>
      </p:sp>
      <p:pic>
        <p:nvPicPr>
          <p:cNvPr id="6" name="Content Placeholder 5">
            <a:extLst>
              <a:ext uri="{FF2B5EF4-FFF2-40B4-BE49-F238E27FC236}">
                <a16:creationId xmlns:a16="http://schemas.microsoft.com/office/drawing/2014/main" id="{3AEDCD47-3408-473E-BB05-A5B51CF676D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838737" y="1580050"/>
            <a:ext cx="3428820" cy="4990677"/>
          </a:xfrm>
        </p:spPr>
      </p:pic>
    </p:spTree>
    <p:extLst>
      <p:ext uri="{BB962C8B-B14F-4D97-AF65-F5344CB8AC3E}">
        <p14:creationId xmlns:p14="http://schemas.microsoft.com/office/powerpoint/2010/main" val="34585529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484F5-6E2A-40E9-98DA-4EC5A17D9660}"/>
              </a:ext>
            </a:extLst>
          </p:cNvPr>
          <p:cNvSpPr>
            <a:spLocks noGrp="1"/>
          </p:cNvSpPr>
          <p:nvPr>
            <p:ph type="title"/>
          </p:nvPr>
        </p:nvSpPr>
        <p:spPr/>
        <p:txBody>
          <a:bodyPr/>
          <a:lstStyle/>
          <a:p>
            <a:r>
              <a:rPr lang="en-US" dirty="0"/>
              <a:t>The Build Pipeline</a:t>
            </a:r>
          </a:p>
        </p:txBody>
      </p:sp>
      <p:sp>
        <p:nvSpPr>
          <p:cNvPr id="3" name="Content Placeholder 2">
            <a:extLst>
              <a:ext uri="{FF2B5EF4-FFF2-40B4-BE49-F238E27FC236}">
                <a16:creationId xmlns:a16="http://schemas.microsoft.com/office/drawing/2014/main" id="{A540CC99-FBCE-438D-8101-71AC3B2A7A8C}"/>
              </a:ext>
            </a:extLst>
          </p:cNvPr>
          <p:cNvSpPr>
            <a:spLocks noGrp="1"/>
          </p:cNvSpPr>
          <p:nvPr>
            <p:ph sz="half" idx="1"/>
          </p:nvPr>
        </p:nvSpPr>
        <p:spPr/>
        <p:txBody>
          <a:bodyPr/>
          <a:lstStyle/>
          <a:p>
            <a:r>
              <a:rPr lang="en-US" dirty="0"/>
              <a:t>Work with the YAML</a:t>
            </a:r>
          </a:p>
        </p:txBody>
      </p:sp>
      <p:pic>
        <p:nvPicPr>
          <p:cNvPr id="6" name="Content Placeholder 5">
            <a:extLst>
              <a:ext uri="{FF2B5EF4-FFF2-40B4-BE49-F238E27FC236}">
                <a16:creationId xmlns:a16="http://schemas.microsoft.com/office/drawing/2014/main" id="{BEF85C9B-D943-4AEC-8C2F-98BB3688E46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714356" y="1580050"/>
            <a:ext cx="3563849" cy="5155938"/>
          </a:xfrm>
        </p:spPr>
      </p:pic>
    </p:spTree>
    <p:extLst>
      <p:ext uri="{BB962C8B-B14F-4D97-AF65-F5344CB8AC3E}">
        <p14:creationId xmlns:p14="http://schemas.microsoft.com/office/powerpoint/2010/main" val="28738556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Slate</Template>
  <TotalTime>1642</TotalTime>
  <Words>1196</Words>
  <Application>Microsoft Office PowerPoint</Application>
  <PresentationFormat>Widescreen</PresentationFormat>
  <Paragraphs>133</Paragraphs>
  <Slides>27</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Calibri</vt:lpstr>
      <vt:lpstr>Calisto MT</vt:lpstr>
      <vt:lpstr>Lucida Sans Unicode</vt:lpstr>
      <vt:lpstr>Wingdings 2</vt:lpstr>
      <vt:lpstr>Slate</vt:lpstr>
      <vt:lpstr>You too can DevOps</vt:lpstr>
      <vt:lpstr>$ whoami</vt:lpstr>
      <vt:lpstr>What is DevOps?</vt:lpstr>
      <vt:lpstr>It’s a way of doing things</vt:lpstr>
      <vt:lpstr>But I can’t because…</vt:lpstr>
      <vt:lpstr>So let’s take it slow…</vt:lpstr>
      <vt:lpstr>The Build Pipeline</vt:lpstr>
      <vt:lpstr>The Build Pipeline</vt:lpstr>
      <vt:lpstr>The Build Pipeline</vt:lpstr>
      <vt:lpstr>See the build output</vt:lpstr>
      <vt:lpstr>Release Pipelines</vt:lpstr>
      <vt:lpstr>Make them available</vt:lpstr>
      <vt:lpstr>Brave New World</vt:lpstr>
      <vt:lpstr>There will be complexity</vt:lpstr>
      <vt:lpstr>But there will also be visibility</vt:lpstr>
      <vt:lpstr>Feedback is super-valuable</vt:lpstr>
      <vt:lpstr>Automate all the things… or not</vt:lpstr>
      <vt:lpstr>run_task.sh</vt:lpstr>
      <vt:lpstr>Automation is still worth doing</vt:lpstr>
      <vt:lpstr>Commoditize your infra</vt:lpstr>
      <vt:lpstr>Technology is made of people</vt:lpstr>
      <vt:lpstr>Happy side-effects</vt:lpstr>
      <vt:lpstr>And now the flipside</vt:lpstr>
      <vt:lpstr>In the long run however…</vt:lpstr>
      <vt:lpstr>See also…</vt:lpstr>
      <vt:lpstr>Get in touch with me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 too can DevOps</dc:title>
  <dc:creator>dhaval</dc:creator>
  <cp:lastModifiedBy>dhaval</cp:lastModifiedBy>
  <cp:revision>78</cp:revision>
  <dcterms:created xsi:type="dcterms:W3CDTF">2020-09-22T19:11:39Z</dcterms:created>
  <dcterms:modified xsi:type="dcterms:W3CDTF">2020-10-02T18:57:11Z</dcterms:modified>
</cp:coreProperties>
</file>